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0" r:id="rId5"/>
    <p:sldId id="290" r:id="rId6"/>
    <p:sldId id="261" r:id="rId7"/>
    <p:sldId id="262" r:id="rId8"/>
    <p:sldId id="263" r:id="rId9"/>
    <p:sldId id="269" r:id="rId10"/>
    <p:sldId id="265" r:id="rId11"/>
    <p:sldId id="319" r:id="rId12"/>
    <p:sldId id="266" r:id="rId13"/>
    <p:sldId id="318" r:id="rId14"/>
    <p:sldId id="320" r:id="rId15"/>
    <p:sldId id="349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50" r:id="rId24"/>
    <p:sldId id="351" r:id="rId25"/>
    <p:sldId id="352" r:id="rId26"/>
    <p:sldId id="353" r:id="rId27"/>
    <p:sldId id="284" r:id="rId28"/>
    <p:sldId id="285" r:id="rId29"/>
    <p:sldId id="278" r:id="rId30"/>
    <p:sldId id="279" r:id="rId31"/>
    <p:sldId id="286" r:id="rId32"/>
    <p:sldId id="272" r:id="rId33"/>
    <p:sldId id="273" r:id="rId34"/>
    <p:sldId id="289" r:id="rId35"/>
    <p:sldId id="317" r:id="rId36"/>
    <p:sldId id="2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oleObject" Target="file:///D:\PhD%20Research\My%20Papers\Arab%20Journal\JRTI\Results.xlsx" TargetMode="External"/></Relationships>
</file>

<file path=ppt/charts/_rels/chart2.xml.rels><?xml version="1.0" encoding="UTF-8" standalone="yes"?>
<Relationships xmlns="http://schemas.openxmlformats.org/package/2006/relationships"><Relationship Id="rId4" Type="http://schemas.microsoft.com/office/2011/relationships/chartColorStyle" Target="colors2.xml"/><Relationship Id="rId3" Type="http://schemas.microsoft.com/office/2011/relationships/chartStyle" Target="style2.xml"/><Relationship Id="rId2" Type="http://schemas.openxmlformats.org/officeDocument/2006/relationships/themeOverride" Target="../theme/themeOverride2.xml"/><Relationship Id="rId1" Type="http://schemas.openxmlformats.org/officeDocument/2006/relationships/oleObject" Target="file:///C:\Users\farhan\AppData\Roaming\Skype\My%20Skype%20Received%20Files\Results(23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AALIYA\Desktop\thesis\DATA\video\LECTURE%204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Video File 1</c:v>
                </c:pt>
              </c:strCache>
            </c:strRef>
          </c:tx>
          <c:spPr>
            <a:gradFill rotWithShape="1">
              <a:gsLst>
                <a:gs pos="0">
                  <a:sysClr val="window" lastClr="FFFFFF">
                    <a:lumMod val="75000"/>
                  </a:sysClr>
                </a:gs>
                <a:gs pos="50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dLbl>
              <c:idx val="13"/>
              <c:layout>
                <c:manualLayout>
                  <c:x val="0.00318137308563381"/>
                  <c:y val="-0.02402218868409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" lastClr="FFFFFF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16</c:v>
                </c:pt>
                <c:pt idx="1">
                  <c:v>14</c:v>
                </c:pt>
                <c:pt idx="2">
                  <c:v>13</c:v>
                </c:pt>
                <c:pt idx="3">
                  <c:v>12</c:v>
                </c:pt>
                <c:pt idx="4">
                  <c:v>11</c:v>
                </c:pt>
                <c:pt idx="5">
                  <c:v>10</c:v>
                </c:pt>
                <c:pt idx="6">
                  <c:v>9</c:v>
                </c:pt>
                <c:pt idx="7">
                  <c:v>8</c:v>
                </c:pt>
                <c:pt idx="8">
                  <c:v>7</c:v>
                </c:pt>
                <c:pt idx="9">
                  <c:v>6</c:v>
                </c:pt>
                <c:pt idx="10">
                  <c:v>5</c:v>
                </c:pt>
                <c:pt idx="11">
                  <c:v>4</c:v>
                </c:pt>
                <c:pt idx="12">
                  <c:v>2</c:v>
                </c:pt>
                <c:pt idx="13">
                  <c:v>0</c:v>
                </c:pt>
              </c:numCache>
            </c:numRef>
          </c:cat>
          <c:val>
            <c:numRef>
              <c:f>Sheet2!$B$3:$B$16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93</c:v>
                </c:pt>
                <c:pt idx="4">
                  <c:v>104</c:v>
                </c:pt>
                <c:pt idx="5">
                  <c:v>0</c:v>
                </c:pt>
                <c:pt idx="6">
                  <c:v>167</c:v>
                </c:pt>
                <c:pt idx="7">
                  <c:v>0</c:v>
                </c:pt>
                <c:pt idx="8">
                  <c:v>784</c:v>
                </c:pt>
                <c:pt idx="9">
                  <c:v>0</c:v>
                </c:pt>
                <c:pt idx="10" c:formatCode="#,##0">
                  <c:v>10353</c:v>
                </c:pt>
                <c:pt idx="11" c:formatCode="#,##0">
                  <c:v>3483</c:v>
                </c:pt>
                <c:pt idx="12">
                  <c:v>945</c:v>
                </c:pt>
                <c:pt idx="13">
                  <c:v>120</c:v>
                </c:pt>
              </c:numCache>
            </c:numRef>
          </c:val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Video File 2</c:v>
                </c:pt>
              </c:strCache>
            </c:strRef>
          </c:tx>
          <c:spPr>
            <a:gradFill rotWithShape="1">
              <a:gsLst>
                <a:gs pos="0">
                  <a:srgbClr val="A50E82">
                    <a:satMod val="103000"/>
                    <a:lumMod val="102000"/>
                    <a:tint val="94000"/>
                  </a:srgbClr>
                </a:gs>
                <a:gs pos="50000">
                  <a:srgbClr val="A50E82">
                    <a:satMod val="110000"/>
                    <a:lumMod val="100000"/>
                    <a:shade val="100000"/>
                  </a:srgbClr>
                </a:gs>
                <a:gs pos="100000">
                  <a:srgbClr val="A50E82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dLbl>
              <c:idx val="0"/>
              <c:layout>
                <c:manualLayout>
                  <c:x val="0.0127254923425352"/>
                  <c:y val="0.002669132076010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37859500377464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954411925690138"/>
                  <c:y val="-0.016186630207602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742320386647886"/>
                  <c:y val="0.0080073962280329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0.00424183078084505"/>
                  <c:y val="-0.03736784906415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0.0031813730856338"/>
                  <c:y val="-0.0053382641520219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lang="en-US" sz="1800" b="1" i="0" u="none" strike="noStrike" kern="1200" baseline="0">
                    <a:solidFill>
                      <a:sysClr val="windowText" lastClr="000000"/>
                    </a:solidFill>
                    <a:effectLst/>
                    <a:latin typeface="Century Gothic" charset="0"/>
                    <a:ea typeface="+mn-ea"/>
                    <a:cs typeface="+mn-ea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" lastClr="FFFFFF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16</c:v>
                </c:pt>
                <c:pt idx="1">
                  <c:v>14</c:v>
                </c:pt>
                <c:pt idx="2">
                  <c:v>13</c:v>
                </c:pt>
                <c:pt idx="3">
                  <c:v>12</c:v>
                </c:pt>
                <c:pt idx="4">
                  <c:v>11</c:v>
                </c:pt>
                <c:pt idx="5">
                  <c:v>10</c:v>
                </c:pt>
                <c:pt idx="6">
                  <c:v>9</c:v>
                </c:pt>
                <c:pt idx="7">
                  <c:v>8</c:v>
                </c:pt>
                <c:pt idx="8">
                  <c:v>7</c:v>
                </c:pt>
                <c:pt idx="9">
                  <c:v>6</c:v>
                </c:pt>
                <c:pt idx="10">
                  <c:v>5</c:v>
                </c:pt>
                <c:pt idx="11">
                  <c:v>4</c:v>
                </c:pt>
                <c:pt idx="12">
                  <c:v>2</c:v>
                </c:pt>
                <c:pt idx="13">
                  <c:v>0</c:v>
                </c:pt>
              </c:numCache>
            </c:numRef>
          </c:cat>
          <c:val>
            <c:numRef>
              <c:f>Sheet2!$C$3:$C$16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83</c:v>
                </c:pt>
                <c:pt idx="4">
                  <c:v>116</c:v>
                </c:pt>
                <c:pt idx="5">
                  <c:v>0</c:v>
                </c:pt>
                <c:pt idx="6">
                  <c:v>491</c:v>
                </c:pt>
                <c:pt idx="7">
                  <c:v>0</c:v>
                </c:pt>
                <c:pt idx="8" c:formatCode="#,##0">
                  <c:v>2363</c:v>
                </c:pt>
                <c:pt idx="9" c:formatCode="#,##0">
                  <c:v>0</c:v>
                </c:pt>
                <c:pt idx="10" c:formatCode="#,##0">
                  <c:v>8353</c:v>
                </c:pt>
                <c:pt idx="11" c:formatCode="#,##0">
                  <c:v>7310</c:v>
                </c:pt>
                <c:pt idx="12" c:formatCode="#,##0">
                  <c:v>8724</c:v>
                </c:pt>
                <c:pt idx="13">
                  <c:v>669</c:v>
                </c:pt>
              </c:numCache>
            </c:numRef>
          </c:val>
        </c:ser>
        <c:ser>
          <c:idx val="2"/>
          <c:order val="2"/>
          <c:tx>
            <c:strRef>
              <c:f>Sheet2!$D$2</c:f>
              <c:strCache>
                <c:ptCount val="1"/>
                <c:pt idx="0">
                  <c:v>Video File 3</c:v>
                </c:pt>
              </c:strCache>
            </c:strRef>
          </c:tx>
          <c:spPr>
            <a:gradFill rotWithShape="1">
              <a:gsLst>
                <a:gs pos="0">
                  <a:srgbClr val="14967C">
                    <a:satMod val="103000"/>
                    <a:lumMod val="102000"/>
                    <a:tint val="94000"/>
                  </a:srgbClr>
                </a:gs>
                <a:gs pos="50000">
                  <a:srgbClr val="14967C">
                    <a:satMod val="110000"/>
                    <a:lumMod val="100000"/>
                    <a:shade val="100000"/>
                  </a:srgbClr>
                </a:gs>
                <a:gs pos="100000">
                  <a:srgbClr val="14967C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dLbl>
              <c:idx val="0"/>
              <c:layout>
                <c:manualLayout>
                  <c:x val="0.0222696115994366"/>
                  <c:y val="-0.01334566038005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0148696209014"/>
                  <c:y val="-0.01334566038005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27254923425352"/>
                  <c:y val="-0.01601479245606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222696115994366"/>
                  <c:y val="-0.01387425446365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137859500377464"/>
                  <c:y val="-0.0106765283040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0.0180277808185915"/>
                  <c:y val="-0.01868392453207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0.00212091539042251"/>
                  <c:y val="-0.01868392453207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8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" lastClr="FFFFFF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16</c:v>
                </c:pt>
                <c:pt idx="1">
                  <c:v>14</c:v>
                </c:pt>
                <c:pt idx="2">
                  <c:v>13</c:v>
                </c:pt>
                <c:pt idx="3">
                  <c:v>12</c:v>
                </c:pt>
                <c:pt idx="4">
                  <c:v>11</c:v>
                </c:pt>
                <c:pt idx="5">
                  <c:v>10</c:v>
                </c:pt>
                <c:pt idx="6">
                  <c:v>9</c:v>
                </c:pt>
                <c:pt idx="7">
                  <c:v>8</c:v>
                </c:pt>
                <c:pt idx="8">
                  <c:v>7</c:v>
                </c:pt>
                <c:pt idx="9">
                  <c:v>6</c:v>
                </c:pt>
                <c:pt idx="10">
                  <c:v>5</c:v>
                </c:pt>
                <c:pt idx="11">
                  <c:v>4</c:v>
                </c:pt>
                <c:pt idx="12">
                  <c:v>2</c:v>
                </c:pt>
                <c:pt idx="13">
                  <c:v>0</c:v>
                </c:pt>
              </c:numCache>
            </c:numRef>
          </c:cat>
          <c:val>
            <c:numRef>
              <c:f>Sheet2!$D$3:$D$16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40</c:v>
                </c:pt>
                <c:pt idx="4">
                  <c:v>423</c:v>
                </c:pt>
                <c:pt idx="5">
                  <c:v>0</c:v>
                </c:pt>
                <c:pt idx="6" c:formatCode="#,##0">
                  <c:v>4552</c:v>
                </c:pt>
                <c:pt idx="7" c:formatCode="#,##0">
                  <c:v>0</c:v>
                </c:pt>
                <c:pt idx="8" c:formatCode="#,##0">
                  <c:v>3446</c:v>
                </c:pt>
                <c:pt idx="9" c:formatCode="#,##0">
                  <c:v>0</c:v>
                </c:pt>
                <c:pt idx="10" c:formatCode="#,##0">
                  <c:v>11680</c:v>
                </c:pt>
                <c:pt idx="11" c:formatCode="#,##0">
                  <c:v>2282</c:v>
                </c:pt>
                <c:pt idx="12">
                  <c:v>353</c:v>
                </c:pt>
                <c:pt idx="13">
                  <c:v>216</c:v>
                </c:pt>
              </c:numCache>
            </c:numRef>
          </c:val>
        </c:ser>
        <c:ser>
          <c:idx val="3"/>
          <c:order val="3"/>
          <c:tx>
            <c:strRef>
              <c:f>Sheet2!$E$2</c:f>
              <c:strCache>
                <c:ptCount val="1"/>
                <c:pt idx="0">
                  <c:v>Video File 4</c:v>
                </c:pt>
              </c:strCache>
            </c:strRef>
          </c:tx>
          <c:spPr>
            <a:gradFill rotWithShape="1">
              <a:gsLst>
                <a:gs pos="0">
                  <a:srgbClr val="6A9E1F">
                    <a:satMod val="103000"/>
                    <a:lumMod val="102000"/>
                    <a:tint val="94000"/>
                  </a:srgbClr>
                </a:gs>
                <a:gs pos="50000">
                  <a:srgbClr val="6A9E1F">
                    <a:satMod val="110000"/>
                    <a:lumMod val="100000"/>
                    <a:shade val="100000"/>
                  </a:srgbClr>
                </a:gs>
                <a:gs pos="100000">
                  <a:srgbClr val="6A9E1F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dLbl>
              <c:idx val="2"/>
              <c:layout>
                <c:manualLayout>
                  <c:x val="0.0222696115994366"/>
                  <c:y val="-0.0080073962280330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0.0180277808185915"/>
                  <c:y val="-0.0266913207601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8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" lastClr="FFFFFF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16</c:v>
                </c:pt>
                <c:pt idx="1">
                  <c:v>14</c:v>
                </c:pt>
                <c:pt idx="2">
                  <c:v>13</c:v>
                </c:pt>
                <c:pt idx="3">
                  <c:v>12</c:v>
                </c:pt>
                <c:pt idx="4">
                  <c:v>11</c:v>
                </c:pt>
                <c:pt idx="5">
                  <c:v>10</c:v>
                </c:pt>
                <c:pt idx="6">
                  <c:v>9</c:v>
                </c:pt>
                <c:pt idx="7">
                  <c:v>8</c:v>
                </c:pt>
                <c:pt idx="8">
                  <c:v>7</c:v>
                </c:pt>
                <c:pt idx="9">
                  <c:v>6</c:v>
                </c:pt>
                <c:pt idx="10">
                  <c:v>5</c:v>
                </c:pt>
                <c:pt idx="11">
                  <c:v>4</c:v>
                </c:pt>
                <c:pt idx="12">
                  <c:v>2</c:v>
                </c:pt>
                <c:pt idx="13">
                  <c:v>0</c:v>
                </c:pt>
              </c:numCache>
            </c:numRef>
          </c:cat>
          <c:val>
            <c:numRef>
              <c:f>Sheet2!$E$3:$E$16</c:f>
              <c:numCache>
                <c:formatCode>General</c:formatCode>
                <c:ptCount val="14"/>
                <c:pt idx="0">
                  <c:v>16</c:v>
                </c:pt>
                <c:pt idx="1">
                  <c:v>145</c:v>
                </c:pt>
                <c:pt idx="2">
                  <c:v>0</c:v>
                </c:pt>
                <c:pt idx="3">
                  <c:v>588</c:v>
                </c:pt>
                <c:pt idx="4">
                  <c:v>0</c:v>
                </c:pt>
                <c:pt idx="5" c:formatCode="#,##0">
                  <c:v>1038</c:v>
                </c:pt>
                <c:pt idx="6">
                  <c:v>0</c:v>
                </c:pt>
                <c:pt idx="7" c:formatCode="#,##0">
                  <c:v>2581</c:v>
                </c:pt>
                <c:pt idx="8">
                  <c:v>0</c:v>
                </c:pt>
                <c:pt idx="9" c:formatCode="#,##0">
                  <c:v>6469</c:v>
                </c:pt>
                <c:pt idx="10" c:formatCode="#,##0">
                  <c:v>0</c:v>
                </c:pt>
                <c:pt idx="11" c:formatCode="#,##0">
                  <c:v>10852</c:v>
                </c:pt>
                <c:pt idx="12" c:formatCode="#,##0">
                  <c:v>12688</c:v>
                </c:pt>
                <c:pt idx="13">
                  <c:v>265</c:v>
                </c:pt>
              </c:numCache>
            </c:numRef>
          </c:val>
        </c:ser>
        <c:ser>
          <c:idx val="4"/>
          <c:order val="4"/>
          <c:tx>
            <c:strRef>
              <c:f>Sheet2!$F$2</c:f>
              <c:strCache>
                <c:ptCount val="1"/>
                <c:pt idx="0">
                  <c:v>Video File 5</c:v>
                </c:pt>
              </c:strCache>
            </c:strRef>
          </c:tx>
          <c:spPr>
            <a:gradFill rotWithShape="1">
              <a:gsLst>
                <a:gs pos="0">
                  <a:srgbClr val="E87D37">
                    <a:satMod val="103000"/>
                    <a:lumMod val="102000"/>
                    <a:tint val="94000"/>
                  </a:srgbClr>
                </a:gs>
                <a:gs pos="50000">
                  <a:srgbClr val="E87D37">
                    <a:satMod val="110000"/>
                    <a:lumMod val="100000"/>
                    <a:shade val="100000"/>
                  </a:srgbClr>
                </a:gs>
                <a:gs pos="100000">
                  <a:srgbClr val="E87D3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dLbl>
              <c:idx val="5"/>
              <c:layout>
                <c:manualLayout>
                  <c:x val="-0.0116650346473239"/>
                  <c:y val="-0.0106765283040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0530228847605633"/>
                  <c:y val="0.0080073962280329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-0.0254509846850704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0.0455996808940844"/>
                  <c:y val="-0.00266913207601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8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ysClr val="window" lastClr="FFFFFF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16</c:v>
                </c:pt>
                <c:pt idx="1">
                  <c:v>14</c:v>
                </c:pt>
                <c:pt idx="2">
                  <c:v>13</c:v>
                </c:pt>
                <c:pt idx="3">
                  <c:v>12</c:v>
                </c:pt>
                <c:pt idx="4">
                  <c:v>11</c:v>
                </c:pt>
                <c:pt idx="5">
                  <c:v>10</c:v>
                </c:pt>
                <c:pt idx="6">
                  <c:v>9</c:v>
                </c:pt>
                <c:pt idx="7">
                  <c:v>8</c:v>
                </c:pt>
                <c:pt idx="8">
                  <c:v>7</c:v>
                </c:pt>
                <c:pt idx="9">
                  <c:v>6</c:v>
                </c:pt>
                <c:pt idx="10">
                  <c:v>5</c:v>
                </c:pt>
                <c:pt idx="11">
                  <c:v>4</c:v>
                </c:pt>
                <c:pt idx="12">
                  <c:v>2</c:v>
                </c:pt>
                <c:pt idx="13">
                  <c:v>0</c:v>
                </c:pt>
              </c:numCache>
            </c:numRef>
          </c:cat>
          <c:val>
            <c:numRef>
              <c:f>Sheet2!$F$3:$F$16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152</c:v>
                </c:pt>
                <c:pt idx="3">
                  <c:v>0</c:v>
                </c:pt>
                <c:pt idx="4">
                  <c:v>130</c:v>
                </c:pt>
                <c:pt idx="5">
                  <c:v>0</c:v>
                </c:pt>
                <c:pt idx="6" c:formatCode="#,##0">
                  <c:v>1008</c:v>
                </c:pt>
                <c:pt idx="7">
                  <c:v>0</c:v>
                </c:pt>
                <c:pt idx="8" c:formatCode="#,##0">
                  <c:v>1695</c:v>
                </c:pt>
                <c:pt idx="9" c:formatCode="#,##0">
                  <c:v>9743</c:v>
                </c:pt>
                <c:pt idx="10" c:formatCode="#,##0">
                  <c:v>0</c:v>
                </c:pt>
                <c:pt idx="11">
                  <c:v>634</c:v>
                </c:pt>
                <c:pt idx="12">
                  <c:v>65</c:v>
                </c:pt>
                <c:pt idx="13">
                  <c:v>30</c:v>
                </c:pt>
              </c:numCache>
            </c:numRef>
          </c:val>
        </c:ser>
        <c:ser>
          <c:idx val="5"/>
          <c:order val="5"/>
          <c:tx>
            <c:strRef>
              <c:f>Sheet2!$G$2</c:f>
              <c:strCache>
                <c:ptCount val="1"/>
                <c:pt idx="0">
                  <c:v>Video File 6</c:v>
                </c:pt>
              </c:strCache>
            </c:strRef>
          </c:tx>
          <c:spPr>
            <a:gradFill rotWithShape="1">
              <a:gsLst>
                <a:gs pos="0">
                  <a:srgbClr val="C62324">
                    <a:satMod val="103000"/>
                    <a:lumMod val="102000"/>
                    <a:tint val="94000"/>
                  </a:srgbClr>
                </a:gs>
                <a:gs pos="50000">
                  <a:srgbClr val="C62324">
                    <a:satMod val="110000"/>
                    <a:lumMod val="100000"/>
                    <a:shade val="100000"/>
                  </a:srgbClr>
                </a:gs>
                <a:gs pos="100000">
                  <a:srgbClr val="C6232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dLbl>
              <c:idx val="0"/>
              <c:layout>
                <c:manualLayout>
                  <c:x val="0.0137859500377464"/>
                  <c:y val="-0.0053382641520220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27254923425352"/>
                  <c:y val="-0.00266913207601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116650346473239"/>
                  <c:y val="-0.0046247514878863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137859500377464"/>
                  <c:y val="-0.01334566038005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848366156169012"/>
                  <c:y val="-0.01067652830404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0.0137859500377464"/>
                  <c:y val="-2.44667613879854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-0.00212091539042253"/>
                  <c:y val="-0.01601479245606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-0.0360555616371832"/>
                  <c:y val="-0.01334566038005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8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" lastClr="FFFFFF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16</c:v>
                </c:pt>
                <c:pt idx="1">
                  <c:v>14</c:v>
                </c:pt>
                <c:pt idx="2">
                  <c:v>13</c:v>
                </c:pt>
                <c:pt idx="3">
                  <c:v>12</c:v>
                </c:pt>
                <c:pt idx="4">
                  <c:v>11</c:v>
                </c:pt>
                <c:pt idx="5">
                  <c:v>10</c:v>
                </c:pt>
                <c:pt idx="6">
                  <c:v>9</c:v>
                </c:pt>
                <c:pt idx="7">
                  <c:v>8</c:v>
                </c:pt>
                <c:pt idx="8">
                  <c:v>7</c:v>
                </c:pt>
                <c:pt idx="9">
                  <c:v>6</c:v>
                </c:pt>
                <c:pt idx="10">
                  <c:v>5</c:v>
                </c:pt>
                <c:pt idx="11">
                  <c:v>4</c:v>
                </c:pt>
                <c:pt idx="12">
                  <c:v>2</c:v>
                </c:pt>
                <c:pt idx="13">
                  <c:v>0</c:v>
                </c:pt>
              </c:numCache>
            </c:numRef>
          </c:cat>
          <c:val>
            <c:numRef>
              <c:f>Sheet2!$G$3:$G$16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285</c:v>
                </c:pt>
                <c:pt idx="3">
                  <c:v>0</c:v>
                </c:pt>
                <c:pt idx="4">
                  <c:v>26</c:v>
                </c:pt>
                <c:pt idx="5">
                  <c:v>0</c:v>
                </c:pt>
                <c:pt idx="6" c:formatCode="#,##0">
                  <c:v>1216</c:v>
                </c:pt>
                <c:pt idx="7">
                  <c:v>0</c:v>
                </c:pt>
                <c:pt idx="8" c:formatCode="#,##0">
                  <c:v>10853</c:v>
                </c:pt>
                <c:pt idx="9" c:formatCode="#,##0">
                  <c:v>4027</c:v>
                </c:pt>
                <c:pt idx="10" c:formatCode="#,##0">
                  <c:v>0</c:v>
                </c:pt>
                <c:pt idx="11">
                  <c:v>268</c:v>
                </c:pt>
                <c:pt idx="12">
                  <c:v>316</c:v>
                </c:pt>
                <c:pt idx="13" c:formatCode="#,##0">
                  <c:v>11021</c:v>
                </c:pt>
              </c:numCache>
            </c:numRef>
          </c:val>
        </c:ser>
        <c:ser>
          <c:idx val="6"/>
          <c:order val="6"/>
          <c:tx>
            <c:strRef>
              <c:f>Sheet2!$H$2</c:f>
              <c:strCache>
                <c:ptCount val="1"/>
                <c:pt idx="0">
                  <c:v>Video File 7</c:v>
                </c:pt>
              </c:strCache>
            </c:strRef>
          </c:tx>
          <c:spPr>
            <a:gradFill rotWithShape="1">
              <a:gsLst>
                <a:gs pos="24000">
                  <a:srgbClr val="FFFF00"/>
                </a:gs>
                <a:gs pos="39000">
                  <a:srgbClr val="FFFF00"/>
                </a:gs>
                <a:gs pos="60000">
                  <a:srgbClr val="FFFF0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/>
          </c:spPr>
          <c:invertIfNegative val="0"/>
          <c:dLbls>
            <c:dLbl>
              <c:idx val="0"/>
              <c:layout>
                <c:manualLayout>
                  <c:x val="-0.0180277808185917"/>
                  <c:y val="-0.0053382641520219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254509846850704"/>
                  <c:y val="-0.0053382641520219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0180277808185917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2"/>
              <c:layout>
                <c:manualLayout>
                  <c:x val="0.00848366156168997"/>
                  <c:y val="0.0053382641520220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3"/>
              <c:layout>
                <c:manualLayout>
                  <c:x val="0.00212091539042253"/>
                  <c:y val="-0.01334566038005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8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" lastClr="FFFFFF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Sheet2!$A$3:$A$16</c:f>
              <c:numCache>
                <c:formatCode>General</c:formatCode>
                <c:ptCount val="14"/>
                <c:pt idx="0">
                  <c:v>16</c:v>
                </c:pt>
                <c:pt idx="1">
                  <c:v>14</c:v>
                </c:pt>
                <c:pt idx="2">
                  <c:v>13</c:v>
                </c:pt>
                <c:pt idx="3">
                  <c:v>12</c:v>
                </c:pt>
                <c:pt idx="4">
                  <c:v>11</c:v>
                </c:pt>
                <c:pt idx="5">
                  <c:v>10</c:v>
                </c:pt>
                <c:pt idx="6">
                  <c:v>9</c:v>
                </c:pt>
                <c:pt idx="7">
                  <c:v>8</c:v>
                </c:pt>
                <c:pt idx="8">
                  <c:v>7</c:v>
                </c:pt>
                <c:pt idx="9">
                  <c:v>6</c:v>
                </c:pt>
                <c:pt idx="10">
                  <c:v>5</c:v>
                </c:pt>
                <c:pt idx="11">
                  <c:v>4</c:v>
                </c:pt>
                <c:pt idx="12">
                  <c:v>2</c:v>
                </c:pt>
                <c:pt idx="13">
                  <c:v>0</c:v>
                </c:pt>
              </c:numCache>
            </c:numRef>
          </c:cat>
          <c:val>
            <c:numRef>
              <c:f>Sheet2!$H$3:$H$16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139</c:v>
                </c:pt>
                <c:pt idx="3">
                  <c:v>179</c:v>
                </c:pt>
                <c:pt idx="4">
                  <c:v>0</c:v>
                </c:pt>
                <c:pt idx="5" c:formatCode="#,##0">
                  <c:v>1852</c:v>
                </c:pt>
                <c:pt idx="6" c:formatCode="#,##0">
                  <c:v>0</c:v>
                </c:pt>
                <c:pt idx="7" c:formatCode="#,##0">
                  <c:v>16264</c:v>
                </c:pt>
                <c:pt idx="8" c:formatCode="#,##0">
                  <c:v>0</c:v>
                </c:pt>
                <c:pt idx="9" c:formatCode="#,##0">
                  <c:v>15134</c:v>
                </c:pt>
                <c:pt idx="10" c:formatCode="#,##0">
                  <c:v>0</c:v>
                </c:pt>
                <c:pt idx="11" c:formatCode="#,##0">
                  <c:v>2865</c:v>
                </c:pt>
                <c:pt idx="12">
                  <c:v>179</c:v>
                </c:pt>
                <c:pt idx="13">
                  <c:v>50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7981632"/>
        <c:axId val="197979672"/>
      </c:barChart>
      <c:catAx>
        <c:axId val="1979816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</a:rPr>
                  <a:t>Frame Rate Bins</a:t>
                </a:r>
                <a:endParaRPr lang="en-US" sz="1600" b="1">
                  <a:solidFill>
                    <a:sysClr val="windowText" lastClr="000000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ysClr val="window" lastClr="FFFFFF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200" b="1" i="0" u="none" strike="noStrike" kern="1200" baseline="0">
                <a:solidFill>
                  <a:sysClr val="windowText" lastClr="000000"/>
                </a:solidFill>
                <a:latin typeface="Century Gothic" charset="0"/>
                <a:ea typeface="+mn-ea"/>
                <a:cs typeface="+mn-ea"/>
              </a:defRPr>
            </a:pPr>
          </a:p>
        </c:txPr>
        <c:crossAx val="197979672"/>
        <c:crosses val="autoZero"/>
        <c:auto val="1"/>
        <c:lblAlgn val="ctr"/>
        <c:lblOffset val="100"/>
        <c:noMultiLvlLbl val="0"/>
      </c:catAx>
      <c:valAx>
        <c:axId val="197979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ysClr val="window" lastClr="FFFFFF">
                  <a:lumMod val="15000"/>
                  <a:lumOff val="85000"/>
                </a:sys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8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  <a:r>
                  <a:rPr lang="en-US" sz="1800" b="1">
                    <a:solidFill>
                      <a:sysClr val="windowText" lastClr="000000"/>
                    </a:solidFill>
                  </a:rPr>
                  <a:t>Percentage of each Frame Rate during a Video Lecture</a:t>
                </a:r>
                <a:endParaRPr lang="en-US" sz="1800" b="1">
                  <a:solidFill>
                    <a:sysClr val="windowText" lastClr="000000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1" i="0" u="none" strike="noStrike" kern="1200" baseline="0">
                <a:solidFill>
                  <a:sysClr val="windowText" lastClr="000000"/>
                </a:solidFill>
                <a:latin typeface="Century Gothic" charset="0"/>
                <a:ea typeface="+mn-ea"/>
                <a:cs typeface="+mn-ea"/>
              </a:defRPr>
            </a:pPr>
          </a:p>
        </c:txPr>
        <c:crossAx val="197981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400" b="1" i="0" u="none" strike="noStrike" kern="1200" baseline="0">
              <a:solidFill>
                <a:sysClr val="windowText" lastClr="000000"/>
              </a:solidFill>
              <a:latin typeface="Century Gothic" charset="0"/>
              <a:ea typeface="+mn-ea"/>
              <a:cs typeface="+mn-ea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Max PFPS</c:f>
              <c:strCache>
                <c:ptCount val="1"/>
                <c:pt idx="0">
                  <c:v>Max PFPS</c:v>
                </c:pt>
              </c:strCache>
            </c:strRef>
          </c:tx>
          <c:spPr>
            <a:gradFill rotWithShape="1">
              <a:gsLst>
                <a:gs pos="0">
                  <a:srgbClr val="6A9E1F">
                    <a:tint val="98000"/>
                    <a:hueMod val="94000"/>
                    <a:satMod val="130000"/>
                    <a:lumMod val="128000"/>
                  </a:srgbClr>
                </a:gs>
                <a:gs pos="100000">
                  <a:srgbClr val="6A9E1F">
                    <a:shade val="94000"/>
                    <a:lumMod val="8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6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25400" h="25400"/>
            </a:sp3d>
          </c:spPr>
          <c:invertIfNegative val="0"/>
          <c:dLbls>
            <c:dLbl>
              <c:idx val="1"/>
              <c:layout>
                <c:manualLayout>
                  <c:x val="0.00110268296657833"/>
                  <c:y val="-0.016702736937905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4.0431241709386e-17"/>
                  <c:y val="-0.021474947491592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330804889973512"/>
                  <c:y val="-0.016702736937905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20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" lastClr="FFFFFF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25400" cap="rnd">
                <a:solidFill>
                  <a:srgbClr val="6A9E1F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rgbClr val="6A9E1F"/>
                </a:solidFill>
              </a:ln>
              <a:effectLst/>
            </c:spPr>
            <c:trendlineType val="poly"/>
            <c:order val="4"/>
            <c:dispRSqr val="0"/>
            <c:dispEq val="0"/>
          </c:trendline>
          <c:cat>
            <c:strRef>
              <c:f>(Sheet1!$C$3:$C$9,Sheet1!$A$3:$A$9)</c:f>
              <c:strCache>
                <c:ptCount val="14"/>
                <c:pt idx="0">
                  <c:v>08:53</c:v>
                </c:pt>
                <c:pt idx="1">
                  <c:v>15:33</c:v>
                </c:pt>
                <c:pt idx="2">
                  <c:v>12:30</c:v>
                </c:pt>
                <c:pt idx="3">
                  <c:v>19:14</c:v>
                </c:pt>
                <c:pt idx="4">
                  <c:v>07:28</c:v>
                </c:pt>
                <c:pt idx="5">
                  <c:v>15:34</c:v>
                </c:pt>
                <c:pt idx="6">
                  <c:v>20:22</c:v>
                </c:pt>
                <c:pt idx="7">
                  <c:v>Video File 1</c:v>
                </c:pt>
                <c:pt idx="8">
                  <c:v>Video File 2</c:v>
                </c:pt>
                <c:pt idx="9">
                  <c:v>Video File 3</c:v>
                </c:pt>
                <c:pt idx="10">
                  <c:v>Video File 4</c:v>
                </c:pt>
                <c:pt idx="11">
                  <c:v>Video File 5</c:v>
                </c:pt>
                <c:pt idx="12">
                  <c:v>Video File 6</c:v>
                </c:pt>
                <c:pt idx="13">
                  <c:v>Video File 7</c:v>
                </c:pt>
              </c:strCache>
            </c:strRef>
          </c:cat>
          <c:val>
            <c:numRef>
              <c:f>Sheet1!$E$3:$E$9</c:f>
              <c:numCache>
                <c:formatCode>General</c:formatCode>
                <c:ptCount val="7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17</c:v>
                </c:pt>
                <c:pt idx="4">
                  <c:v>14</c:v>
                </c:pt>
                <c:pt idx="5">
                  <c:v>14</c:v>
                </c:pt>
                <c:pt idx="6">
                  <c:v>15</c:v>
                </c:pt>
              </c:numCache>
            </c:numRef>
          </c:val>
        </c:ser>
        <c:ser>
          <c:idx val="2"/>
          <c:order val="2"/>
          <c:tx>
            <c:strRef>
              <c:f>Mean PFPS</c:f>
              <c:strCache>
                <c:ptCount val="1"/>
                <c:pt idx="0">
                  <c:v>Mean PFPS</c:v>
                </c:pt>
              </c:strCache>
            </c:strRef>
          </c:tx>
          <c:spPr>
            <a:gradFill rotWithShape="1">
              <a:gsLst>
                <a:gs pos="0">
                  <a:srgbClr val="C62324">
                    <a:tint val="98000"/>
                    <a:hueMod val="94000"/>
                    <a:satMod val="130000"/>
                    <a:lumMod val="128000"/>
                  </a:srgbClr>
                </a:gs>
                <a:gs pos="100000">
                  <a:srgbClr val="C62324">
                    <a:shade val="94000"/>
                    <a:lumMod val="8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46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plastic">
              <a:bevelT w="25400" h="25400"/>
            </a:sp3d>
          </c:spPr>
          <c:invertIfNegative val="0"/>
          <c:dLbls>
            <c:dLbl>
              <c:idx val="1"/>
              <c:layout>
                <c:manualLayout>
                  <c:x val="0"/>
                  <c:y val="0.00030243571057913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0471014492753605"/>
                  <c:y val="-0.0060383725649443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20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" lastClr="FFFFFF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22225" cap="rnd">
                <a:solidFill>
                  <a:srgbClr val="C62324"/>
                </a:solidFill>
              </a:ln>
              <a:effectLst/>
            </c:spPr>
            <c:trendlineType val="poly"/>
            <c:order val="5"/>
            <c:dispRSqr val="0"/>
            <c:dispEq val="0"/>
          </c:trendline>
          <c:errBars>
            <c:errBarType val="both"/>
            <c:errValType val="fixedVal"/>
            <c:noEndCap val="0"/>
            <c:val val="2"/>
            <c:spPr>
              <a:noFill/>
              <a:ln w="25400" cap="flat" cmpd="sng" algn="ctr">
                <a:solidFill>
                  <a:srgbClr val="FF0000"/>
                </a:solidFill>
                <a:round/>
              </a:ln>
              <a:effectLst/>
            </c:spPr>
          </c:errBars>
          <c:cat>
            <c:strRef>
              <c:f>(Sheet1!$C$3:$C$9,Sheet1!$A$3:$A$9)</c:f>
              <c:strCache>
                <c:ptCount val="14"/>
                <c:pt idx="0">
                  <c:v>08:53</c:v>
                </c:pt>
                <c:pt idx="1">
                  <c:v>15:33</c:v>
                </c:pt>
                <c:pt idx="2">
                  <c:v>12:30</c:v>
                </c:pt>
                <c:pt idx="3">
                  <c:v>19:14</c:v>
                </c:pt>
                <c:pt idx="4">
                  <c:v>07:28</c:v>
                </c:pt>
                <c:pt idx="5">
                  <c:v>15:34</c:v>
                </c:pt>
                <c:pt idx="6">
                  <c:v>20:22</c:v>
                </c:pt>
                <c:pt idx="7">
                  <c:v>Video File 1</c:v>
                </c:pt>
                <c:pt idx="8">
                  <c:v>Video File 2</c:v>
                </c:pt>
                <c:pt idx="9">
                  <c:v>Video File 3</c:v>
                </c:pt>
                <c:pt idx="10">
                  <c:v>Video File 4</c:v>
                </c:pt>
                <c:pt idx="11">
                  <c:v>Video File 5</c:v>
                </c:pt>
                <c:pt idx="12">
                  <c:v>Video File 6</c:v>
                </c:pt>
                <c:pt idx="13">
                  <c:v>Video File 7</c:v>
                </c:pt>
              </c:strCache>
            </c:strRef>
          </c:cat>
          <c:val>
            <c:numRef>
              <c:f>Sheet1!$F$3:$F$9</c:f>
              <c:numCache>
                <c:formatCode>General</c:formatCode>
                <c:ptCount val="7"/>
                <c:pt idx="0">
                  <c:v>6.03</c:v>
                </c:pt>
                <c:pt idx="1">
                  <c:v>4.73</c:v>
                </c:pt>
                <c:pt idx="2">
                  <c:v>7.09</c:v>
                </c:pt>
                <c:pt idx="3">
                  <c:v>5.81</c:v>
                </c:pt>
                <c:pt idx="4">
                  <c:v>7.22</c:v>
                </c:pt>
                <c:pt idx="5">
                  <c:v>5.28</c:v>
                </c:pt>
                <c:pt idx="6">
                  <c:v>7.49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88035592"/>
        <c:axId val="58803637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spPr>
                  <a:gradFill rotWithShape="1">
                    <a:gsLst>
                      <a:gs pos="0">
                        <a:srgbClr val="A50E82">
                          <a:tint val="98000"/>
                          <a:hueMod val="94000"/>
                          <a:satMod val="130000"/>
                          <a:lumMod val="128000"/>
                        </a:srgbClr>
                      </a:gs>
                      <a:gs pos="100000">
                        <a:srgbClr val="A50E82">
                          <a:shade val="94000"/>
                          <a:lumMod val="88000"/>
                        </a:srgb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0800" dist="38100" dir="5400000" rotWithShape="0">
                      <a:srgbClr val="000000">
                        <a:alpha val="46000"/>
                      </a:srgbClr>
                    </a:outerShdw>
                  </a:effectLst>
                  <a:scene3d>
                    <a:camera prst="orthographicFront">
                      <a:rot lat="0" lon="0" rev="0"/>
                    </a:camera>
                    <a:lightRig rig="threePt" dir="t"/>
                  </a:scene3d>
                  <a:sp3d prstMaterial="plastic">
                    <a:bevelT w="25400" h="25400"/>
                  </a:sp3d>
                </c:spPr>
                <c:invertIfNegative val="0"/>
                <c:dLbls>
                  <c:delete val="1"/>
                </c:dLbls>
                <c:cat>
                  <c:strRef>
                    <c:extLst>
                      <c:ext uri="{02D57815-91ED-43cb-92C2-25804820EDAC}">
                        <c15:fullRef>
                          <c15:sqref/>
                        </c15:fullRef>
                        <c15:formulaRef>
                          <c15:sqref>(Sheet1!$C$3:$C$9,Sheet1!$A$3:$A$9)</c15:sqref>
                        </c15:formulaRef>
                      </c:ext>
                    </c:extLst>
                    <c:strCache>
                      <c:ptCount val="14"/>
                      <c:pt idx="0">
                        <c:v>08:53</c:v>
                      </c:pt>
                      <c:pt idx="1">
                        <c:v>15:33</c:v>
                      </c:pt>
                      <c:pt idx="2">
                        <c:v>12:30</c:v>
                      </c:pt>
                      <c:pt idx="3">
                        <c:v>19:14</c:v>
                      </c:pt>
                      <c:pt idx="4">
                        <c:v>07:28</c:v>
                      </c:pt>
                      <c:pt idx="5">
                        <c:v>15:34</c:v>
                      </c:pt>
                      <c:pt idx="6">
                        <c:v>20:22</c:v>
                      </c:pt>
                      <c:pt idx="7">
                        <c:v>Video File 1</c:v>
                      </c:pt>
                      <c:pt idx="8">
                        <c:v>Video File 2</c:v>
                      </c:pt>
                      <c:pt idx="9">
                        <c:v>Video File 3</c:v>
                      </c:pt>
                      <c:pt idx="10">
                        <c:v>Video File 4</c:v>
                      </c:pt>
                      <c:pt idx="11">
                        <c:v>Video File 5</c:v>
                      </c:pt>
                      <c:pt idx="12">
                        <c:v>Video File 6</c:v>
                      </c:pt>
                      <c:pt idx="13">
                        <c:v>Video File 7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Sheet1!$D$3:$D$9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5880355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4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  <a:r>
                  <a:rPr lang="en-US" sz="1400" b="1" dirty="0">
                    <a:solidFill>
                      <a:sysClr val="windowText" lastClr="000000"/>
                    </a:solidFill>
                  </a:rPr>
                  <a:t>Video Length of Each Video Lecture</a:t>
                </a:r>
                <a:endParaRPr lang="en-US" sz="1400" b="1" dirty="0">
                  <a:solidFill>
                    <a:sysClr val="windowText" lastClr="000000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ysClr val="window" lastClr="FFFFFF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ysClr val="windowText" lastClr="000000"/>
                </a:solidFill>
                <a:latin typeface="Century Gothic" charset="0"/>
                <a:ea typeface="+mn-ea"/>
                <a:cs typeface="+mn-ea"/>
              </a:defRPr>
            </a:pPr>
          </a:p>
        </c:txPr>
        <c:crossAx val="588036376"/>
        <c:crosses val="autoZero"/>
        <c:auto val="1"/>
        <c:lblAlgn val="ctr"/>
        <c:lblOffset val="100"/>
        <c:noMultiLvlLbl val="0"/>
      </c:catAx>
      <c:valAx>
        <c:axId val="588036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" lastClr="FFFFFF">
                  <a:lumMod val="15000"/>
                  <a:lumOff val="85000"/>
                </a:sys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600" b="1" i="0" u="none" strike="noStrike" kern="1200" baseline="0">
                    <a:solidFill>
                      <a:sysClr val="windowText" lastClr="000000"/>
                    </a:solidFill>
                    <a:latin typeface="Century Gothic" charset="0"/>
                    <a:ea typeface="+mn-ea"/>
                    <a:cs typeface="+mn-ea"/>
                  </a:defRPr>
                </a:pPr>
                <a:r>
                  <a:rPr lang="en-US" sz="1600" b="1" dirty="0">
                    <a:solidFill>
                      <a:sysClr val="windowText" lastClr="000000"/>
                    </a:solidFill>
                  </a:rPr>
                  <a:t>Frames processed per second</a:t>
                </a:r>
                <a:endParaRPr lang="en-US" sz="1600" b="1" dirty="0">
                  <a:solidFill>
                    <a:sysClr val="windowText" lastClr="000000"/>
                  </a:solidFill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ysClr val="windowText" lastClr="000000"/>
                </a:solidFill>
                <a:latin typeface="Century Gothic" charset="0"/>
                <a:ea typeface="+mn-ea"/>
                <a:cs typeface="+mn-ea"/>
              </a:defRPr>
            </a:pPr>
          </a:p>
        </c:txPr>
        <c:crossAx val="588035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baseline="0">
              <a:solidFill>
                <a:sysClr val="windowText" lastClr="000000"/>
              </a:solidFill>
              <a:latin typeface="Century Gothic" charset="0"/>
              <a:ea typeface="+mn-ea"/>
              <a:cs typeface="+mn-ea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[LECTURE 4.csv]Sheet1!PivotTable4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Count of  engagement Level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Sheet1!$A$4:$A$7</c:f>
              <c:strCache>
                <c:ptCount val="4"/>
                <c:pt idx="0">
                  <c:v>engaging</c:v>
                </c:pt>
                <c:pt idx="1">
                  <c:v>p-engaging</c:v>
                </c:pt>
                <c:pt idx="2">
                  <c:v>p-eye-contact</c:v>
                </c:pt>
                <c:pt idx="3">
                  <c:v>presentation</c:v>
                </c:pt>
              </c:strCache>
            </c:strRef>
          </c:cat>
          <c:val>
            <c:numRef>
              <c:f>Sheet1!$B$4:$B$7</c:f>
              <c:numCache>
                <c:formatCode>General</c:formatCode>
                <c:ptCount val="4"/>
                <c:pt idx="0">
                  <c:v>34</c:v>
                </c:pt>
                <c:pt idx="1">
                  <c:v>3931</c:v>
                </c:pt>
                <c:pt idx="2">
                  <c:v>1387</c:v>
                </c:pt>
                <c:pt idx="3">
                  <c:v>118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28118712"/>
        <c:axId val="328120280"/>
      </c:barChart>
      <c:catAx>
        <c:axId val="328118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en-US" sz="1195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Engagement Level 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409474080780077"/>
              <c:y val="0.95595865052137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28120280"/>
        <c:crosses val="autoZero"/>
        <c:auto val="1"/>
        <c:lblAlgn val="ctr"/>
        <c:lblOffset val="100"/>
        <c:noMultiLvlLbl val="0"/>
      </c:catAx>
      <c:valAx>
        <c:axId val="328120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195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Records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0106149717070946"/>
              <c:y val="0.33072781879702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28118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ysClr val="window" lastClr="FFFFFF">
        <a:lumMod val="65000"/>
        <a:lumOff val="35000"/>
      </a:sysClr>
    </cs:fontRef>
    <cs:defRPr sz="900" kern="1200"/>
  </cs:axisTitle>
  <cs:categoryAxis>
    <cs:lnRef idx="0"/>
    <cs:fillRef idx="0"/>
    <cs:effectRef idx="0"/>
    <cs:fontRef idx="minor">
      <a:sysClr val="window" lastClr="FFFFFF">
        <a:lumMod val="65000"/>
        <a:lumOff val="35000"/>
      </a:sysClr>
    </cs:fontRef>
    <cs:spPr>
      <a:ln w="12700" cap="flat" cmpd="sng" algn="ctr">
        <a:solidFill>
          <a:sysClr val="window" lastClr="FFFFFF">
            <a:lumMod val="15000"/>
            <a:lumOff val="85000"/>
          </a:sys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rgbClr val="76DBF4"/>
    </cs:fontRef>
    <cs:spPr>
      <a:solidFill>
        <a:sysClr val="windowText" lastClr="000000"/>
      </a:solidFill>
      <a:ln w="9525" cap="flat" cmpd="sng" algn="ctr">
        <a:solidFill>
          <a:sysClr val="window" lastClr="FFFFFF">
            <a:lumMod val="15000"/>
            <a:lumOff val="85000"/>
          </a:sysClr>
        </a:solidFill>
        <a:round/>
      </a:ln>
    </cs:spPr>
    <cs:defRPr sz="900" kern="1200"/>
  </cs:chartArea>
  <cs:dataLabel>
    <cs:lnRef idx="0"/>
    <cs:fillRef idx="0"/>
    <cs:effectRef idx="0"/>
    <cs:fontRef idx="minor">
      <a:sysClr val="window" lastClr="FFFFFF">
        <a:lumMod val="75000"/>
        <a:lumOff val="25000"/>
      </a:sysClr>
    </cs:fontRef>
    <cs:defRPr sz="900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ysClr val="window" lastClr="FFFFFF"/>
    </cs:fontRef>
  </cs:dataPoint>
  <cs:dataPoint3D>
    <cs:lnRef idx="0"/>
    <cs:fillRef idx="3">
      <cs:styleClr val="auto"/>
    </cs:fillRef>
    <cs:effectRef idx="3"/>
    <cs:fontRef idx="minor">
      <a:sysClr val="window" lastClr="FFFFFF"/>
    </cs:fontRef>
  </cs:dataPoint3D>
  <cs:dataPointLine>
    <cs:lnRef idx="0">
      <cs:styleClr val="auto"/>
    </cs:lnRef>
    <cs:fillRef idx="3"/>
    <cs:effectRef idx="3"/>
    <cs:fontRef idx="minor">
      <a:sysClr val="window" lastClr="FFFFFF"/>
    </cs:fontRef>
    <cs:spPr>
      <a:ln w="3492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ysClr val="window" lastClr="FFFFFF"/>
    </cs:fontRef>
    <cs:spPr>
      <a:ln w="9525">
        <a:solidFill>
          <a:srgbClr val="FFFFFF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ysClr val="window" lastClr="FFFFFF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" lastClr="FFFFFF">
        <a:lumMod val="65000"/>
        <a:lumOff val="35000"/>
      </a:sysClr>
    </cs:fontRef>
    <cs:spPr>
      <a:noFill/>
      <a:ln w="9525" cap="flat" cmpd="sng" algn="ctr">
        <a:solidFill>
          <a:sysClr val="window" lastClr="FFFFFF">
            <a:lumMod val="15000"/>
            <a:lumOff val="85000"/>
          </a:sysClr>
        </a:solidFill>
        <a:round/>
      </a:ln>
    </cs:spPr>
    <cs:defRPr sz="900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" lastClr="FFFFFF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" lastClr="FFFFFF"/>
    </cs:fontRef>
  </cs:floor>
  <cs:gridlineMajor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" lastClr="FFFFFF">
        <a:lumMod val="65000"/>
        <a:lumOff val="35000"/>
      </a:sysClr>
    </cs:fontRef>
    <cs:defRPr sz="900" kern="1200"/>
  </cs:legend>
  <cs:plotArea>
    <cs:lnRef idx="0"/>
    <cs:fillRef idx="0"/>
    <cs:effectRef idx="0"/>
    <cs:fontRef idx="minor">
      <a:sysClr val="window" lastClr="FFFFFF"/>
    </cs:fontRef>
  </cs:plotArea>
  <cs:plotArea3D>
    <cs:lnRef idx="0"/>
    <cs:fillRef idx="0"/>
    <cs:effectRef idx="0"/>
    <cs:fontRef idx="minor">
      <a:sysClr val="window" lastClr="FFFFFF"/>
    </cs:fontRef>
  </cs:plotArea3D>
  <cs:seriesAxis>
    <cs:lnRef idx="0"/>
    <cs:fillRef idx="0"/>
    <cs:effectRef idx="0"/>
    <cs:fontRef idx="minor">
      <a:sysClr val="window" lastClr="FFFFFF">
        <a:lumMod val="65000"/>
        <a:lumOff val="35000"/>
      </a:sysClr>
    </cs:fontRef>
    <cs:spPr>
      <a:ln w="12700" cap="flat" cmpd="sng" algn="ctr">
        <a:solidFill>
          <a:sysClr val="window" lastClr="FFFFFF">
            <a:lumMod val="15000"/>
            <a:lumOff val="85000"/>
          </a:sysClr>
        </a:solidFill>
        <a:round/>
      </a:ln>
    </cs:spPr>
    <cs:defRPr sz="900" kern="1200"/>
  </cs:seriesAxis>
  <cs:seriesLine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" lastClr="FFFFFF">
        <a:lumMod val="65000"/>
        <a:lumOff val="35000"/>
      </a:sysClr>
    </cs:fontRef>
    <cs:defRPr sz="1600" b="1" kern="1200" baseline="0"/>
  </cs:title>
  <cs:trendline>
    <cs:lnRef idx="0">
      <cs:styleClr val="auto"/>
    </cs:lnRef>
    <cs:fillRef idx="0"/>
    <cs:effectRef idx="0"/>
    <cs:fontRef idx="minor">
      <a:sysClr val="window" lastClr="FFFFFF"/>
    </cs:fontRef>
    <cs:spPr>
      <a:ln w="19050" cap="rnd">
        <a:solidFill>
          <a:srgbClr val="FFFFFF"/>
        </a:solidFill>
      </a:ln>
    </cs:spPr>
  </cs:trendline>
  <cs:trendlineLabel>
    <cs:lnRef idx="0"/>
    <cs:fillRef idx="0"/>
    <cs:effectRef idx="0"/>
    <cs:fontRef idx="minor">
      <a:sysClr val="window" lastClr="FFFFFF">
        <a:lumMod val="65000"/>
        <a:lumOff val="35000"/>
      </a:sysClr>
    </cs:fontRef>
    <cs:defRPr sz="900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" lastClr="FFFFFF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" lastClr="FFFFFF">
        <a:lumMod val="65000"/>
        <a:lumOff val="35000"/>
      </a:sysClr>
    </cs:fontRef>
    <cs:defRPr sz="900" kern="1200"/>
  </cs:valueAxis>
  <cs:wall>
    <cs:lnRef idx="0"/>
    <cs:fillRef idx="0"/>
    <cs:effectRef idx="0"/>
    <cs:fontRef idx="minor">
      <a:sysClr val="window" lastClr="FFFFFF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ysClr val="window" lastClr="FFFFFF">
        <a:lumMod val="65000"/>
        <a:lumOff val="35000"/>
      </a:sysClr>
    </cs:fontRef>
    <cs:defRPr sz="1195" kern="1200"/>
  </cs:axisTitle>
  <cs:categoryAxis>
    <cs:lnRef idx="0"/>
    <cs:fillRef idx="0"/>
    <cs:effectRef idx="0"/>
    <cs:fontRef idx="minor">
      <a:sysClr val="window" lastClr="FFFFFF">
        <a:lumMod val="65000"/>
        <a:lumOff val="35000"/>
      </a:sysClr>
    </cs:fontRef>
    <cs:spPr>
      <a:ln w="12700" cap="flat" cmpd="sng" algn="ctr">
        <a:solidFill>
          <a:sysClr val="window" lastClr="FFFFFF">
            <a:lumMod val="15000"/>
            <a:lumOff val="85000"/>
          </a:sys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rgbClr val="76DBF4"/>
    </cs:fontRef>
    <cs:spPr>
      <a:solidFill>
        <a:sysClr val="windowText" lastClr="000000"/>
      </a:solidFill>
      <a:ln w="9525" cap="flat" cmpd="sng" algn="ctr">
        <a:solidFill>
          <a:sysClr val="window" lastClr="FFFFFF">
            <a:lumMod val="15000"/>
            <a:lumOff val="85000"/>
          </a:sysClr>
        </a:solidFill>
        <a:round/>
      </a:ln>
    </cs:spPr>
    <cs:defRPr sz="1195" kern="1200"/>
  </cs:chartArea>
  <cs:dataLabel>
    <cs:lnRef idx="0"/>
    <cs:fillRef idx="0"/>
    <cs:effectRef idx="0"/>
    <cs:fontRef idx="minor">
      <a:sysClr val="window" lastClr="FFFFFF">
        <a:lumMod val="75000"/>
        <a:lumOff val="25000"/>
      </a:sysClr>
    </cs:fontRef>
    <cs:defRPr sz="1195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ysClr val="window" lastClr="FFFFFF"/>
    </cs:fontRef>
  </cs:dataPoint>
  <cs:dataPoint3D>
    <cs:lnRef idx="0"/>
    <cs:fillRef idx="3">
      <cs:styleClr val="auto"/>
    </cs:fillRef>
    <cs:effectRef idx="3"/>
    <cs:fontRef idx="minor">
      <a:sysClr val="window" lastClr="FFFFFF"/>
    </cs:fontRef>
  </cs:dataPoint3D>
  <cs:dataPointLine>
    <cs:lnRef idx="0">
      <cs:styleClr val="auto"/>
    </cs:lnRef>
    <cs:fillRef idx="3"/>
    <cs:effectRef idx="3"/>
    <cs:fontRef idx="minor">
      <a:sysClr val="window" lastClr="FFFFFF"/>
    </cs:fontRef>
    <cs:spPr>
      <a:ln w="3492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ysClr val="window" lastClr="FFFFFF"/>
    </cs:fontRef>
    <cs:spPr>
      <a:ln w="9525">
        <a:solidFill>
          <a:srgbClr val="FFFFFF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ysClr val="window" lastClr="FFFFFF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" lastClr="FFFFFF">
        <a:lumMod val="65000"/>
        <a:lumOff val="35000"/>
      </a:sysClr>
    </cs:fontRef>
    <cs:spPr>
      <a:noFill/>
      <a:ln w="9525" cap="flat" cmpd="sng" algn="ctr">
        <a:solidFill>
          <a:sysClr val="window" lastClr="FFFFFF">
            <a:lumMod val="15000"/>
            <a:lumOff val="85000"/>
          </a:sysClr>
        </a:solidFill>
        <a:round/>
      </a:ln>
    </cs:spPr>
    <cs:defRPr sz="1195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" lastClr="FFFFFF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" lastClr="FFFFFF"/>
    </cs:fontRef>
  </cs:floor>
  <cs:gridlineMajor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" lastClr="FFFFFF">
        <a:lumMod val="65000"/>
        <a:lumOff val="35000"/>
      </a:sysClr>
    </cs:fontRef>
    <cs:defRPr sz="1195" kern="1200"/>
  </cs:legend>
  <cs:plotArea>
    <cs:lnRef idx="0"/>
    <cs:fillRef idx="0"/>
    <cs:effectRef idx="0"/>
    <cs:fontRef idx="minor">
      <a:sysClr val="window" lastClr="FFFFFF"/>
    </cs:fontRef>
  </cs:plotArea>
  <cs:plotArea3D>
    <cs:lnRef idx="0"/>
    <cs:fillRef idx="0"/>
    <cs:effectRef idx="0"/>
    <cs:fontRef idx="minor">
      <a:sysClr val="window" lastClr="FFFFFF"/>
    </cs:fontRef>
  </cs:plotArea3D>
  <cs:seriesAxis>
    <cs:lnRef idx="0"/>
    <cs:fillRef idx="0"/>
    <cs:effectRef idx="0"/>
    <cs:fontRef idx="minor">
      <a:sysClr val="window" lastClr="FFFFFF">
        <a:lumMod val="65000"/>
        <a:lumOff val="35000"/>
      </a:sysClr>
    </cs:fontRef>
    <cs:spPr>
      <a:ln w="12700" cap="flat" cmpd="sng" algn="ctr">
        <a:solidFill>
          <a:sysClr val="window" lastClr="FFFFFF">
            <a:lumMod val="15000"/>
            <a:lumOff val="85000"/>
          </a:sysClr>
        </a:solidFill>
        <a:round/>
      </a:ln>
    </cs:spPr>
    <cs:defRPr sz="1195" kern="1200"/>
  </cs:seriesAxis>
  <cs:seriesLine>
    <cs:lnRef idx="0"/>
    <cs:fillRef idx="0"/>
    <cs:effectRef idx="0"/>
    <cs:fontRef idx="minor">
      <a:sysClr val="window" lastClr="FFFFFF"/>
    </cs:fontRef>
    <cs:spPr>
      <a:ln w="9525" cap="flat" cmpd="sng" algn="ctr">
        <a:solidFill>
          <a:sysClr val="window" lastClr="FFFFFF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" lastClr="FFFFFF">
        <a:lumMod val="65000"/>
        <a:lumOff val="35000"/>
      </a:sysClr>
    </cs:fontRef>
    <cs:defRPr sz="2130" b="1" kern="1200" baseline="0"/>
  </cs:title>
  <cs:trendline>
    <cs:lnRef idx="0">
      <cs:styleClr val="auto"/>
    </cs:lnRef>
    <cs:fillRef idx="0"/>
    <cs:effectRef idx="0"/>
    <cs:fontRef idx="minor">
      <a:sysClr val="window" lastClr="FFFFFF"/>
    </cs:fontRef>
    <cs:spPr>
      <a:ln w="19050" cap="rnd">
        <a:solidFill>
          <a:srgbClr val="FFFFFF"/>
        </a:solidFill>
      </a:ln>
    </cs:spPr>
  </cs:trendline>
  <cs:trendlineLabel>
    <cs:lnRef idx="0"/>
    <cs:fillRef idx="0"/>
    <cs:effectRef idx="0"/>
    <cs:fontRef idx="minor">
      <a:sysClr val="window" lastClr="FFFFFF">
        <a:lumMod val="65000"/>
        <a:lumOff val="35000"/>
      </a:sysClr>
    </cs:fontRef>
    <cs:defRPr sz="1195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" lastClr="FFFFFF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" lastClr="FFFFFF">
        <a:lumMod val="65000"/>
        <a:lumOff val="35000"/>
      </a:sysClr>
    </cs:fontRef>
    <cs:defRPr sz="1195" kern="1200"/>
  </cs:valueAxis>
  <cs:wall>
    <cs:lnRef idx="0"/>
    <cs:fillRef idx="0"/>
    <cs:effectRef idx="0"/>
    <cs:fontRef idx="minor">
      <a:sysClr val="window" lastClr="FFFFFF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DB6F1-C0AF-48AC-A07D-290E1009FB73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2BC5-4A19-478C-936C-710A09712BC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72BC5-4A19-478C-936C-710A09712BC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EBE09F76-F633-49F7-8C77-F6A84940298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0B611077-CC1F-4319-BA0C-CE3D9E580BB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6390" y="1061720"/>
            <a:ext cx="11572875" cy="19615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3600" b="1" dirty="0"/>
              <a:t>Quantitative Assessment of Visual Engagement of Teacher from Multimedia Content in E-Learning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1828800" y="4860925"/>
            <a:ext cx="11085195" cy="2901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800"/>
              </a:spcAft>
            </a:pPr>
            <a:endParaRPr lang="en-US" sz="1600" i="1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MUHAMMAD TAYYAB</a:t>
            </a:r>
            <a:endParaRPr lang="en-US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https://github.com/raotayyabatta/Visual-Engagement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endParaRPr lang="en-US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6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16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4" b="38610"/>
          <a:stretch>
            <a:fillRect/>
          </a:stretch>
        </p:blipFill>
        <p:spPr bwMode="auto">
          <a:xfrm>
            <a:off x="3144520" y="2515235"/>
            <a:ext cx="6356985" cy="2790190"/>
          </a:xfrm>
          <a:prstGeom prst="round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 rot="5400000">
            <a:off x="-1847850" y="2686050"/>
            <a:ext cx="5965825" cy="1486535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144520" y="446405"/>
            <a:ext cx="67411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 dirty="0">
                <a:effectLst/>
                <a:sym typeface="+mn-ea"/>
              </a:rPr>
              <a:t>VISUAL ENGAGEMENT RULES</a:t>
            </a:r>
            <a:endParaRPr lang="en-US" sz="3200" b="1" dirty="0">
              <a:effectLst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177" y="1084578"/>
            <a:ext cx="11221503" cy="5632456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944370" y="256540"/>
            <a:ext cx="83032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 dirty="0">
                <a:effectLst/>
                <a:sym typeface="+mn-ea"/>
              </a:rPr>
              <a:t>VET </a:t>
            </a:r>
            <a:r>
              <a:rPr lang="en-US" sz="2000" b="1" dirty="0">
                <a:effectLst/>
                <a:sym typeface="+mn-ea"/>
              </a:rPr>
              <a:t>(Visual Engagement Tool)</a:t>
            </a:r>
            <a:r>
              <a:rPr lang="en-US" sz="2800" b="1" dirty="0">
                <a:effectLst/>
                <a:sym typeface="+mn-ea"/>
              </a:rPr>
              <a:t> SIMULATION</a:t>
            </a:r>
            <a:endParaRPr lang="en-US" sz="2800" b="1" dirty="0"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53" y="844208"/>
            <a:ext cx="10164433" cy="6111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717" r="43913"/>
          <a:stretch>
            <a:fillRect/>
          </a:stretch>
        </p:blipFill>
        <p:spPr>
          <a:xfrm>
            <a:off x="8108842" y="922101"/>
            <a:ext cx="3632585" cy="382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845286" y="935353"/>
            <a:ext cx="0" cy="3994457"/>
          </a:xfrm>
          <a:prstGeom prst="line">
            <a:avLst/>
          </a:prstGeom>
          <a:ln w="31750" cap="rnd">
            <a:solidFill>
              <a:prstClr val="black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845286" y="4929810"/>
            <a:ext cx="4335165" cy="0"/>
          </a:xfrm>
          <a:prstGeom prst="line">
            <a:avLst/>
          </a:prstGeom>
          <a:ln w="31750" cap="rnd">
            <a:solidFill>
              <a:prstClr val="black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612265" y="107315"/>
            <a:ext cx="83032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 dirty="0">
                <a:effectLst/>
                <a:sym typeface="+mn-ea"/>
              </a:rPr>
              <a:t>VET </a:t>
            </a:r>
            <a:r>
              <a:rPr lang="en-US" sz="2000" b="1" dirty="0">
                <a:effectLst/>
                <a:sym typeface="+mn-ea"/>
              </a:rPr>
              <a:t>(Visual Engagement Tool)</a:t>
            </a:r>
            <a:r>
              <a:rPr lang="en-US" sz="2800" b="1" dirty="0">
                <a:effectLst/>
                <a:sym typeface="+mn-ea"/>
              </a:rPr>
              <a:t> SIMULATION</a:t>
            </a:r>
            <a:endParaRPr lang="en-US" sz="2800" b="1" dirty="0"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3735" y="12065"/>
            <a:ext cx="634365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DATA COLLECTION </a:t>
            </a:r>
            <a:r>
              <a:rPr lang="en-US" sz="20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(CONT.)</a:t>
            </a:r>
            <a:endParaRPr lang="en-US" sz="2000" b="1" kern="0" spc="10" dirty="0" smtClean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01309" y="196304"/>
            <a:ext cx="1950035" cy="553085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BY VET</a:t>
            </a:r>
            <a:endParaRPr lang="en-US" sz="2000" b="1" kern="0" spc="10" dirty="0" smtClean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803041" y="1479244"/>
          <a:ext cx="8948564" cy="6239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6534"/>
                <a:gridCol w="685459"/>
                <a:gridCol w="814318"/>
                <a:gridCol w="808950"/>
                <a:gridCol w="767787"/>
                <a:gridCol w="853693"/>
                <a:gridCol w="511858"/>
                <a:gridCol w="758839"/>
                <a:gridCol w="1460405"/>
                <a:gridCol w="1440721"/>
              </a:tblGrid>
              <a:tr h="8972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Number Of Faces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Actual Eyes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Detected Eyes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Opened Eyes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Closed Eyes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Eyes Detection Error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Pfps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Engagement Score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Engagement Level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Time Stamp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engaging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23:22:13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p-eye-contact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23:22:14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p-engaging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23:22:14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p-engaging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23:22:14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p-engaging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23:22:14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engaging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p-eye-contact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p-engaging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p-eye-contact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  <a:tr h="4109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0.75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p-eye-contact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23:22:15</a:t>
                      </a:r>
                      <a:endParaRPr lang="en-US" sz="18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683" marR="43683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 rot="5400000">
            <a:off x="-181485" y="3521127"/>
            <a:ext cx="2844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DATA SET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-1847850" y="2686050"/>
            <a:ext cx="5965825" cy="1486535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/>
        </p:nvPicPr>
        <p:blipFill rotWithShape="1">
          <a:blip r:embed="rId1"/>
          <a:srcRect r="6918" b="13367"/>
          <a:stretch>
            <a:fillRect/>
          </a:stretch>
        </p:blipFill>
        <p:spPr>
          <a:xfrm>
            <a:off x="-147" y="1490520"/>
            <a:ext cx="11666471" cy="39703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96057" y="6012456"/>
            <a:ext cx="11666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a = presentation, b = partially engaging, c = partial eye contact, d = engaging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-1" y="182881"/>
            <a:ext cx="12074435" cy="97535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effectLst/>
              </a:rPr>
              <a:t>Clustering </a:t>
            </a:r>
            <a:r>
              <a:rPr lang="en-US" sz="2400" b="1" dirty="0">
                <a:solidFill>
                  <a:schemeClr val="tx1"/>
                </a:solidFill>
                <a:effectLst/>
              </a:rPr>
              <a:t>(K-mean &amp; Euclidean distance)</a:t>
            </a:r>
            <a:endParaRPr lang="en-US" sz="2400" b="1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-1847850" y="2686050"/>
            <a:ext cx="5965825" cy="1486535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511" y="1603513"/>
            <a:ext cx="11564684" cy="397565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119271" y="232606"/>
            <a:ext cx="11955164" cy="9203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effectLst/>
              </a:rPr>
              <a:t>Stratified cross-validation</a:t>
            </a:r>
            <a:endParaRPr lang="en-US" b="1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-1" y="212540"/>
            <a:ext cx="12074434" cy="96690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effectLst/>
              </a:rPr>
              <a:t>detailed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effectLst/>
              </a:rPr>
              <a:t>Accuracy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effectLst/>
              </a:rPr>
              <a:t>and Confusion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  <a:effectLst/>
              </a:rPr>
              <a:t>Matrix</a:t>
            </a:r>
            <a:r>
              <a:rPr lang="en-US" b="1" dirty="0"/>
              <a:t> 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806" y="1179443"/>
            <a:ext cx="10906809" cy="2370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68" y="4127548"/>
            <a:ext cx="9178484" cy="2686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-1847850" y="2686050"/>
            <a:ext cx="5965825" cy="1486535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/>
        </p:nvPicPr>
        <p:blipFill rotWithShape="1">
          <a:blip r:embed="rId1"/>
          <a:srcRect b="9960"/>
          <a:stretch>
            <a:fillRect/>
          </a:stretch>
        </p:blipFill>
        <p:spPr>
          <a:xfrm>
            <a:off x="185480" y="1551330"/>
            <a:ext cx="11742646" cy="508599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-1" y="446698"/>
            <a:ext cx="12074435" cy="70338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effectLst/>
              </a:rPr>
              <a:t>Performance evaluation</a:t>
            </a:r>
            <a:endParaRPr lang="en-US" b="1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5400000">
            <a:off x="-1847850" y="2686050"/>
            <a:ext cx="5965825" cy="1486535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p>
            <a:pPr algn="ctr"/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98474" y="1162344"/>
          <a:ext cx="11975961" cy="5492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Title 1"/>
          <p:cNvSpPr>
            <a:spLocks noGrp="1"/>
          </p:cNvSpPr>
          <p:nvPr/>
        </p:nvSpPr>
        <p:spPr>
          <a:xfrm>
            <a:off x="-1" y="252586"/>
            <a:ext cx="12074435" cy="7040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effectLst/>
              </a:rPr>
              <a:t>PFPS for each video lecture</a:t>
            </a:r>
            <a:endParaRPr lang="en-US" b="1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74477" y="1382980"/>
          <a:ext cx="11517363" cy="5322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Title 1"/>
          <p:cNvSpPr>
            <a:spLocks noGrp="1"/>
          </p:cNvSpPr>
          <p:nvPr/>
        </p:nvSpPr>
        <p:spPr>
          <a:xfrm>
            <a:off x="-1" y="182881"/>
            <a:ext cx="12074435" cy="8159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effectLst/>
              </a:rPr>
              <a:t>PFPS max, mean with error bars</a:t>
            </a:r>
            <a:endParaRPr lang="en-US" b="1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1026" y="281940"/>
            <a:ext cx="334137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800" b="1" kern="0" spc="1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AGENDA</a:t>
            </a:r>
            <a:endParaRPr lang="en-US" sz="48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02179" y="1644828"/>
            <a:ext cx="10740788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Problem Statement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Methodology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4529" y="58056"/>
            <a:ext cx="5103641" cy="741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Results &amp; Discussions</a:t>
            </a:r>
            <a:endParaRPr lang="en-US" sz="32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graphicFrame>
        <p:nvGraphicFramePr>
          <p:cNvPr id="7" name="Chart 6"/>
          <p:cNvGraphicFramePr/>
          <p:nvPr/>
        </p:nvGraphicFramePr>
        <p:xfrm>
          <a:off x="1509486" y="957264"/>
          <a:ext cx="9577613" cy="5900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92420" y="60657"/>
            <a:ext cx="40190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Data Collection</a:t>
            </a:r>
            <a:endParaRPr lang="en-US" sz="28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5703" y="287179"/>
            <a:ext cx="1950035" cy="553085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20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BY M.O</a:t>
            </a:r>
            <a:endParaRPr lang="en-US" sz="2000" b="1" kern="0" spc="10" dirty="0" smtClean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16785" y="1162050"/>
          <a:ext cx="8855075" cy="53454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7440"/>
                <a:gridCol w="699770"/>
                <a:gridCol w="701040"/>
                <a:gridCol w="663575"/>
                <a:gridCol w="711200"/>
                <a:gridCol w="579120"/>
                <a:gridCol w="588010"/>
                <a:gridCol w="534035"/>
                <a:gridCol w="542290"/>
                <a:gridCol w="530860"/>
                <a:gridCol w="927735"/>
              </a:tblGrid>
              <a:tr h="4413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                             ATTRIBUTES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TIME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Face Contact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0           1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Eye Contact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0         1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Engaged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0        1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Engagement Level</a:t>
                      </a:r>
                      <a:endParaRPr lang="en-US" sz="110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</a:t>
                      </a:r>
                      <a:r>
                        <a:rPr lang="en-US" sz="1200" smtClean="0">
                          <a:effectLst/>
                        </a:rPr>
                        <a:t>  0    </a:t>
                      </a:r>
                      <a:r>
                        <a:rPr lang="en-US" sz="1200" baseline="0" smtClean="0">
                          <a:effectLst/>
                        </a:rPr>
                        <a:t>   </a:t>
                      </a:r>
                      <a:r>
                        <a:rPr lang="en-US" sz="1200" smtClean="0">
                          <a:effectLst/>
                        </a:rPr>
                        <a:t>  0.50       0.75           1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9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00:05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4006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00:10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398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00:15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4006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00:20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39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00:25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400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00:30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39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00:35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400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00:40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39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00:45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39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00:50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4000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00:55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  <a:tr h="399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01:00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P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Wingdings 2" panose="05020102010507070707" pitchFamily="18" charset="2"/>
                        </a:rPr>
                        <a:t> </a:t>
                      </a:r>
                      <a:endParaRPr lang="en-US" sz="1100" b="1">
                        <a:solidFill>
                          <a:srgbClr val="000000"/>
                        </a:solidFill>
                        <a:effectLst/>
                        <a:latin typeface="Wingdings 2" panose="05020102010507070707" pitchFamily="18" charset="2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7297" marR="37297" marT="0" marB="0" anchor="ctr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 rot="5400000">
            <a:off x="-559378" y="3521127"/>
            <a:ext cx="36000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PROFORMA</a:t>
            </a:r>
            <a:endParaRPr lang="en-US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92420" y="60657"/>
            <a:ext cx="40190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Data Collection</a:t>
            </a:r>
            <a:endParaRPr lang="en-US" sz="28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5703" y="180019"/>
            <a:ext cx="1950035" cy="660245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BY M.O</a:t>
            </a:r>
            <a:endParaRPr lang="en-US" sz="28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181485" y="3521127"/>
            <a:ext cx="2844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DATA SET</a:t>
            </a:r>
            <a:endParaRPr lang="en-US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47741" y="799326"/>
          <a:ext cx="8358391" cy="5793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3697"/>
                <a:gridCol w="1482729"/>
                <a:gridCol w="1698127"/>
                <a:gridCol w="1419613"/>
                <a:gridCol w="2294225"/>
              </a:tblGrid>
              <a:tr h="7739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tx1"/>
                          </a:solidFill>
                          <a:effectLst/>
                        </a:rPr>
                        <a:t>Time 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Stamp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Face Detected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Eyes Detected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Engagement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Score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effectLst/>
                        </a:rPr>
                        <a:t>Engagement Level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0:00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presentation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0:05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0:10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0:15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0:25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0:35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0:40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0:45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0:50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0.75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p-eye-contact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0:55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engaging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  <a:tr h="3860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1:00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p-engaging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9668" marR="29668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of observer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12" y="838790"/>
            <a:ext cx="10168024" cy="567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00797" y="97433"/>
            <a:ext cx="3725380" cy="741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3200" b="1" kern="0" spc="10" dirty="0">
                <a:solidFill>
                  <a:srgbClr val="333333"/>
                </a:solidFill>
                <a:latin typeface="Georgia" panose="02040502050405020303" pitchFamily="18" charset="0"/>
              </a:rPr>
              <a:t>Data Collection</a:t>
            </a:r>
            <a:endParaRPr lang="en-US" sz="32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15853" y="214195"/>
            <a:ext cx="1322157" cy="457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b="1" kern="0" spc="10" dirty="0">
                <a:solidFill>
                  <a:srgbClr val="333333"/>
                </a:solidFill>
                <a:latin typeface="Georgia" panose="02040502050405020303" pitchFamily="18" charset="0"/>
              </a:rPr>
              <a:t>BY G</a:t>
            </a:r>
            <a:r>
              <a:rPr lang="en-US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.O</a:t>
            </a:r>
            <a:endParaRPr lang="en-US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92420" y="60657"/>
            <a:ext cx="40190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Data Collection</a:t>
            </a:r>
            <a:endParaRPr lang="en-US" sz="28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5703" y="180019"/>
            <a:ext cx="1950035" cy="660245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0" spc="10" smtClean="0">
                <a:solidFill>
                  <a:srgbClr val="333333"/>
                </a:solidFill>
                <a:latin typeface="Georgia" panose="02040502050405020303" pitchFamily="18" charset="0"/>
              </a:rPr>
              <a:t>BY G.O</a:t>
            </a:r>
            <a:endParaRPr lang="en-US" sz="28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181485" y="3534006"/>
            <a:ext cx="2844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DATA SET</a:t>
            </a:r>
            <a:endParaRPr lang="en-US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53803" y="799314"/>
          <a:ext cx="8062174" cy="59620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4440"/>
                <a:gridCol w="1141289"/>
                <a:gridCol w="1141289"/>
                <a:gridCol w="1141289"/>
                <a:gridCol w="1141289"/>
                <a:gridCol w="1141289"/>
                <a:gridCol w="1141289"/>
              </a:tblGrid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Time Stamp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Observer 1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Observer 2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Observer 3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Observer 4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Observer 5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Observer 6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0:00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0:05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0.75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0:10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0.75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0.50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0.75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0.75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0:15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0:20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0.75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0:25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0:30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0.75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0:35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0:40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0:45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0:50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0.75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0.50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0.75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0.75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0:55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</a:t>
                      </a:r>
                      <a:endParaRPr lang="en-US" sz="12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  <a:tr h="4258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1:00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0.5</a:t>
                      </a:r>
                      <a:endParaRPr lang="en-US" sz="12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358" marR="30358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1989" y="60657"/>
            <a:ext cx="6168979" cy="1487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0" spc="10" smtClean="0">
                <a:solidFill>
                  <a:srgbClr val="333333"/>
                </a:solidFill>
                <a:latin typeface="Georgia" panose="02040502050405020303" pitchFamily="18" charset="0"/>
              </a:rPr>
              <a:t>Correlatino between</a:t>
            </a:r>
            <a:endParaRPr lang="en-US" sz="2800" b="1" kern="0" spc="10" smtClean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0" spc="10" smtClean="0">
                <a:solidFill>
                  <a:srgbClr val="333333"/>
                </a:solidFill>
                <a:latin typeface="Georgia" panose="02040502050405020303" pitchFamily="18" charset="0"/>
              </a:rPr>
              <a:t>S.O and G.O data </a:t>
            </a:r>
            <a:endParaRPr lang="en-US" sz="28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65703" y="180019"/>
            <a:ext cx="1950035" cy="660245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2800" b="1" kern="0" spc="10" smtClean="0">
                <a:solidFill>
                  <a:srgbClr val="333333"/>
                </a:solidFill>
                <a:latin typeface="Georgia" panose="02040502050405020303" pitchFamily="18" charset="0"/>
              </a:rPr>
              <a:t>BY G.O</a:t>
            </a:r>
            <a:endParaRPr lang="en-US" sz="28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865755" y="1731010"/>
          <a:ext cx="6800215" cy="4932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4725"/>
                <a:gridCol w="2244090"/>
                <a:gridCol w="1156335"/>
                <a:gridCol w="1155065"/>
              </a:tblGrid>
              <a:tr h="424815">
                <a:tc gridSpan="4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Correlations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8613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SO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GO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436880">
                <a:tc rowSpan="3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SO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Pearson Correlation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rgbClr val="FF0000"/>
                          </a:solidFill>
                          <a:effectLst/>
                        </a:rPr>
                        <a:t>.989</a:t>
                      </a:r>
                      <a:r>
                        <a:rPr lang="en-US" sz="1800" b="1" baseline="30000" dirty="0">
                          <a:solidFill>
                            <a:srgbClr val="FF0000"/>
                          </a:solidFill>
                          <a:effectLst/>
                        </a:rPr>
                        <a:t>**</a:t>
                      </a:r>
                      <a:endParaRPr lang="en-US" sz="32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786765">
                <a:tc vMerge="1">
                  <a:tcPr/>
                </a:tc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Sig. (2-tailed)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.000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424815">
                <a:tc vMerge="1">
                  <a:tcPr/>
                </a:tc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436880">
                <a:tc rowSpan="3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GO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Pearson Correlation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.989</a:t>
                      </a:r>
                      <a:r>
                        <a:rPr lang="en-US" sz="1800" b="1" baseline="3000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786130">
                <a:tc vMerge="1">
                  <a:tcPr/>
                </a:tc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Sig. (2-tailed)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.000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424815">
                <a:tc vMerge="1">
                  <a:tcPr/>
                </a:tc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424815">
                <a:tc gridSpan="4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**. Correlation is significant at the 0.01 level (2-tailed).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1989" y="180019"/>
            <a:ext cx="6168979" cy="741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3200" b="1" kern="0" spc="10" smtClean="0">
                <a:solidFill>
                  <a:srgbClr val="333333"/>
                </a:solidFill>
                <a:latin typeface="Georgia" panose="02040502050405020303" pitchFamily="18" charset="0"/>
              </a:rPr>
              <a:t>Transformatin of data</a:t>
            </a:r>
            <a:endParaRPr lang="en-US" sz="32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71989" y="1397179"/>
          <a:ext cx="6284889" cy="51242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3148"/>
                <a:gridCol w="2072413"/>
                <a:gridCol w="2099328"/>
              </a:tblGrid>
              <a:tr h="547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Timestamp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VET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Manual Observer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6779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0:05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0.88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476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0:10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0.90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691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0:15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4768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0:20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0.95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0.75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6779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0:25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0.78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0.50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691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0:30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0.96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0.75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691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0:35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0.30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0.00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691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0:40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0.65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0.75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4691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</a:rPr>
                        <a:t>0:45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0.80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0.75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4529" y="58056"/>
            <a:ext cx="5103641" cy="741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Results &amp; Discussions</a:t>
            </a:r>
            <a:endParaRPr lang="en-US" sz="32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19985" y="1024963"/>
            <a:ext cx="3632726" cy="4573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PEARSON CORRELATION</a:t>
            </a:r>
            <a:endParaRPr lang="en-US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20260" y="1683477"/>
          <a:ext cx="7632175" cy="44313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8338"/>
                <a:gridCol w="2035175"/>
                <a:gridCol w="4338662"/>
              </a:tblGrid>
              <a:tr h="110316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Video </a:t>
                      </a:r>
                      <a:r>
                        <a:rPr lang="en-US" sz="2000" dirty="0">
                          <a:effectLst/>
                        </a:rPr>
                        <a:t>File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No. of Observations (N)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smtClean="0">
                        <a:effectLst/>
                      </a:endParaRPr>
                    </a:p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mtClean="0">
                          <a:effectLst/>
                        </a:rPr>
                        <a:t>Pearson </a:t>
                      </a:r>
                      <a:r>
                        <a:rPr lang="en-US" sz="2000">
                          <a:effectLst/>
                        </a:rPr>
                        <a:t>Correlation Coefficient value (r)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50867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Video Lecture 1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0.651 **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50867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Video Lecture 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95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0.665 **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50867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Video Lecture 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54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0.511 **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73877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Video Lecture 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73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effectLst/>
                        </a:rPr>
                        <a:t>0.538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**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50867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Video Lecture 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58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0.695 **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50867">
                <a:tc>
                  <a:txBody>
                    <a:bodyPr/>
                    <a:lstStyle/>
                    <a:p>
                      <a:pPr marL="0" marR="0" algn="just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Video Lecture 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</a:rPr>
                        <a:t>76</a:t>
                      </a:r>
                      <a:endParaRPr lang="en-US" sz="18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0.557 **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120260" y="6341940"/>
            <a:ext cx="5479642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 marR="38100">
              <a:lnSpc>
                <a:spcPts val="1600"/>
              </a:lnSpc>
            </a:pPr>
            <a:r>
              <a:rPr lang="en-US" b="1"/>
              <a:t>**. Correlation is significant at the 0.01 level (2-tailed).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4529" y="58056"/>
            <a:ext cx="5103641" cy="741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Results &amp; Discussions</a:t>
            </a:r>
            <a:endParaRPr lang="en-US" sz="32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28639" y="855677"/>
            <a:ext cx="4815421" cy="579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spc="10" smtClean="0">
                <a:solidFill>
                  <a:srgbClr val="333333"/>
                </a:solidFill>
                <a:latin typeface="Georgia" panose="02040502050405020303" pitchFamily="18" charset="0"/>
              </a:rPr>
              <a:t>Wilcoxon Signed Rank Test</a:t>
            </a:r>
            <a:endParaRPr lang="en-US" sz="24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09486" y="2169237"/>
          <a:ext cx="5340091" cy="34925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7021"/>
                <a:gridCol w="1167021"/>
                <a:gridCol w="892173"/>
                <a:gridCol w="1056938"/>
                <a:gridCol w="1056938"/>
              </a:tblGrid>
              <a:tr h="352151">
                <a:tc gridSpan="5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Ranks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6590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Mean Rank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Sum of Ranks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334069">
                <a:tc rowSpan="4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VET5 - M5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Negative Ranks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r>
                        <a:rPr lang="en-US" sz="1400" b="1" baseline="3000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29.97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539.50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34069">
                <a:tc vMerge="1"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Positive Ranks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36</a:t>
                      </a:r>
                      <a:r>
                        <a:rPr lang="en-US" sz="1400" b="1" baseline="3000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26.26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945.50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465900">
                <a:tc vMerge="1"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Ties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en-US" sz="1400" b="1" baseline="3000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465900">
                <a:tc vMerge="1"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58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34069">
                <a:tc gridSpan="5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a. VET5 &lt; M5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4069">
                <a:tc gridSpan="5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</a:rPr>
                        <a:t>b. VET5 &gt; M5</a:t>
                      </a:r>
                      <a:endParaRPr lang="en-US" sz="14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4069">
                <a:tc gridSpan="5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</a:rPr>
                        <a:t>c. VET5 = M5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545721" y="2866737"/>
          <a:ext cx="3285411" cy="22075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3134"/>
                <a:gridCol w="1162277"/>
              </a:tblGrid>
              <a:tr h="347785">
                <a:tc gridSpan="2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Test </a:t>
                      </a:r>
                      <a:r>
                        <a:rPr lang="en-US" sz="1600" b="1" dirty="0" err="1">
                          <a:effectLst/>
                        </a:rPr>
                        <a:t>Statistics</a:t>
                      </a:r>
                      <a:r>
                        <a:rPr lang="en-US" sz="1600" b="1" baseline="30000" dirty="0" err="1">
                          <a:effectLst/>
                        </a:rPr>
                        <a:t>a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cPr/>
                </a:tc>
              </a:tr>
              <a:tr h="4686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 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VET5 - M5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</a:tr>
              <a:tr h="347785"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Z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-1.749</a:t>
                      </a:r>
                      <a:r>
                        <a:rPr lang="en-US" sz="1600" b="1" baseline="30000" dirty="0">
                          <a:solidFill>
                            <a:srgbClr val="FF0000"/>
                          </a:solidFill>
                          <a:effectLst/>
                        </a:rPr>
                        <a:t>b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47785">
                <a:tc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Asymp. Sig. (2-tailed)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.080</a:t>
                      </a:r>
                      <a:endParaRPr lang="en-US" sz="16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</a:tr>
              <a:tr h="347785">
                <a:tc gridSpan="2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a. Wilcoxon Signed Ranks Test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cPr/>
                </a:tc>
              </a:tr>
              <a:tr h="347785">
                <a:tc gridSpan="2">
                  <a:txBody>
                    <a:bodyPr/>
                    <a:lstStyle/>
                    <a:p>
                      <a:pPr marL="38100" marR="38100" algn="l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b. Based on negative ranks.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4529" y="58056"/>
            <a:ext cx="5103641" cy="741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Results &amp; Discussions</a:t>
            </a:r>
            <a:endParaRPr lang="en-US" sz="32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28639" y="855677"/>
            <a:ext cx="4815421" cy="579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spc="10" smtClean="0">
                <a:solidFill>
                  <a:srgbClr val="333333"/>
                </a:solidFill>
                <a:latin typeface="Georgia" panose="02040502050405020303" pitchFamily="18" charset="0"/>
              </a:rPr>
              <a:t>Wilcoxon Signed Rank Test</a:t>
            </a:r>
            <a:endParaRPr lang="en-US" sz="24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459" y="2350394"/>
            <a:ext cx="8536034" cy="450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0721" y="373827"/>
            <a:ext cx="4136390" cy="148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 spc="10" dirty="0" smtClean="0">
                <a:latin typeface="Georgia" panose="02040502050405020303" pitchFamily="18" charset="0"/>
              </a:rPr>
              <a:t>INTRODUCTION </a:t>
            </a:r>
            <a:endParaRPr lang="en-US" sz="3200" b="1" kern="0" spc="10" dirty="0" smtClean="0">
              <a:latin typeface="Georgia" panose="02040502050405020303" pitchFamily="18" charset="0"/>
            </a:endParaRPr>
          </a:p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24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21970" y="1800225"/>
            <a:ext cx="11092180" cy="46342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80000"/>
              </a:lnSpc>
            </a:pPr>
            <a:r>
              <a:rPr lang="en-US" sz="2400" b="1" dirty="0">
                <a:sym typeface="+mn-ea"/>
              </a:rPr>
              <a:t>Traditional Learning environment :  </a:t>
            </a:r>
            <a:endParaRPr lang="en-US" sz="2400" b="1" dirty="0">
              <a:sym typeface="+mn-ea"/>
            </a:endParaRPr>
          </a:p>
          <a:p>
            <a:pPr marL="2743200" lvl="6" indent="457200">
              <a:lnSpc>
                <a:spcPct val="180000"/>
              </a:lnSpc>
            </a:pPr>
            <a:r>
              <a:rPr lang="en-US" sz="2400" dirty="0">
                <a:sym typeface="+mn-ea"/>
              </a:rPr>
              <a:t>interaction betwen student and teacher in physical class.</a:t>
            </a:r>
            <a:endParaRPr lang="en-US" sz="2400" dirty="0"/>
          </a:p>
          <a:p>
            <a:pPr>
              <a:lnSpc>
                <a:spcPct val="180000"/>
              </a:lnSpc>
            </a:pPr>
            <a:r>
              <a:rPr lang="en-US" sz="2400" b="1" dirty="0">
                <a:sym typeface="+mn-ea"/>
              </a:rPr>
              <a:t>e-Learning environment : </a:t>
            </a:r>
            <a:endParaRPr lang="en-US" sz="2400" b="1" dirty="0">
              <a:sym typeface="+mn-ea"/>
            </a:endParaRPr>
          </a:p>
          <a:p>
            <a:pPr marL="2743200" lvl="6" indent="457200">
              <a:lnSpc>
                <a:spcPct val="180000"/>
              </a:lnSpc>
            </a:pPr>
            <a:r>
              <a:rPr lang="en-US" sz="2400" dirty="0">
                <a:sym typeface="+mn-ea"/>
              </a:rPr>
              <a:t>Teacher delivers lecture in recorded video format</a:t>
            </a:r>
            <a:endParaRPr lang="en-US" sz="2400" b="1" dirty="0"/>
          </a:p>
          <a:p>
            <a:pPr>
              <a:lnSpc>
                <a:spcPct val="180000"/>
              </a:lnSpc>
            </a:pPr>
            <a:endParaRPr lang="en-US" sz="2400" b="1" dirty="0">
              <a:sym typeface="+mn-ea"/>
            </a:endParaRPr>
          </a:p>
          <a:p>
            <a:pPr algn="ctr">
              <a:lnSpc>
                <a:spcPct val="180000"/>
              </a:lnSpc>
            </a:pPr>
            <a:r>
              <a:rPr lang="en-US" sz="2400" b="1" dirty="0">
                <a:sym typeface="+mn-ea"/>
              </a:rPr>
              <a:t>Interactive assessment in e-Learning is a serious problem</a:t>
            </a:r>
            <a:endParaRPr lang="en-US" sz="2400" b="1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0881" y="-40943"/>
            <a:ext cx="5103641" cy="741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Results &amp; Discussions</a:t>
            </a:r>
            <a:endParaRPr lang="en-US" sz="32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59" y="842081"/>
            <a:ext cx="7605020" cy="58665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 rot="5400000">
            <a:off x="-1425745" y="2591440"/>
            <a:ext cx="55365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VISUALIZATION IN </a:t>
            </a:r>
            <a:endParaRPr lang="en-US" sz="54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WEKA</a:t>
            </a:r>
            <a:endParaRPr lang="en-US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0881" y="-40943"/>
            <a:ext cx="5103641" cy="741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Results &amp; Discussions</a:t>
            </a:r>
            <a:endParaRPr lang="en-US" sz="32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42" y="700414"/>
            <a:ext cx="7392474" cy="60223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 rot="5400000">
            <a:off x="-1553380" y="2715900"/>
            <a:ext cx="55365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VISUALIZATION IN </a:t>
            </a:r>
            <a:endParaRPr lang="en-US" sz="5400" b="1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5400" b="1" cap="none" spc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WEKA</a:t>
            </a:r>
            <a:endParaRPr lang="en-US" sz="54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42445" y="339114"/>
            <a:ext cx="598867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4000" b="1" kern="0" spc="10" dirty="0">
                <a:solidFill>
                  <a:srgbClr val="333333"/>
                </a:solidFill>
                <a:latin typeface="Georgia" panose="02040502050405020303" pitchFamily="18" charset="0"/>
              </a:rPr>
              <a:t>CONCLUSION</a:t>
            </a:r>
            <a:endParaRPr lang="en-US" sz="40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6001" y="2152752"/>
            <a:ext cx="10256489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Evaluation and Assessment of Teacher Visual Engagement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Effect on Students’ Attention towards Video Lecture.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42445" y="339114"/>
            <a:ext cx="5988676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algn="ctr">
              <a:lnSpc>
                <a:spcPct val="150000"/>
              </a:lnSpc>
              <a:spcAft>
                <a:spcPts val="800"/>
              </a:spcAft>
            </a:pPr>
            <a:r>
              <a:rPr lang="en-US" sz="4000" b="1" kern="0" spc="10" dirty="0">
                <a:solidFill>
                  <a:srgbClr val="333333"/>
                </a:solidFill>
                <a:latin typeface="Georgia" panose="02040502050405020303" pitchFamily="18" charset="0"/>
              </a:rPr>
              <a:t>FUTURE WORK</a:t>
            </a:r>
            <a:endParaRPr lang="en-US" sz="40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8325" y="1668145"/>
            <a:ext cx="11094085" cy="4520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Ranking and Recommender system for online pedagogical and instructional videos.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Quality assesment from content using narations and subtitles. 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Effect on Students’ Attention towards Video Lecture.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Generalize for all instructional skills and length.</a:t>
            </a:r>
            <a:endParaRPr lang="en-US" sz="32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2550" y="2329369"/>
            <a:ext cx="4294505" cy="3804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Thank You</a:t>
            </a:r>
            <a:endParaRPr lang="en-US" sz="5400" b="1" kern="0" spc="10" dirty="0" smtClean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5400" b="1" kern="0" spc="1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44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1044575"/>
            <a:ext cx="10119995" cy="5170170"/>
          </a:xfrm>
          <a:prstGeom prst="rect">
            <a:avLst/>
          </a:prstGeom>
        </p:spPr>
      </p:pic>
      <p:sp>
        <p:nvSpPr>
          <p:cNvPr id="4" name="Rectangle 1"/>
          <p:cNvSpPr/>
          <p:nvPr/>
        </p:nvSpPr>
        <p:spPr>
          <a:xfrm>
            <a:off x="2765019" y="-188"/>
            <a:ext cx="5554345" cy="1486535"/>
          </a:xfrm>
          <a:prstGeom prst="rect">
            <a:avLst/>
          </a:prstGeom>
        </p:spPr>
        <p:txBody>
          <a:bodyPr wrap="none">
            <a:spAutoFit/>
          </a:bodyPr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0" spc="10" dirty="0" smtClean="0">
                <a:latin typeface="Georgia" panose="02040502050405020303" pitchFamily="18" charset="0"/>
              </a:rPr>
              <a:t>INTRODUCTION </a:t>
            </a:r>
            <a:r>
              <a:rPr lang="en-US" sz="2400" b="1" kern="0" spc="10" dirty="0" smtClean="0">
                <a:latin typeface="Georgia" panose="02040502050405020303" pitchFamily="18" charset="0"/>
              </a:rPr>
              <a:t>(CONT.)</a:t>
            </a:r>
            <a:r>
              <a:rPr lang="en-US" sz="3200" b="1" kern="0" spc="10" dirty="0" smtClean="0">
                <a:latin typeface="Georgia" panose="02040502050405020303" pitchFamily="18" charset="0"/>
              </a:rPr>
              <a:t> </a:t>
            </a:r>
            <a:endParaRPr lang="en-US" sz="3200" b="1" kern="0" spc="10" dirty="0" smtClean="0">
              <a:latin typeface="Georgia" panose="02040502050405020303" pitchFamily="18" charset="0"/>
            </a:endParaRPr>
          </a:p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2400" b="1" kern="0" spc="1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979844" y="6350091"/>
            <a:ext cx="9382540" cy="4638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cap="none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740150" y="638683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dirty="0">
                <a:solidFill>
                  <a:schemeClr val="tx1"/>
                </a:solidFill>
                <a:effectLst/>
                <a:sym typeface="+mn-ea"/>
              </a:rPr>
              <a:t>Interaction in e-Learning</a:t>
            </a:r>
            <a:endParaRPr lang="en-US" sz="2400" dirty="0">
              <a:solidFill>
                <a:schemeClr val="tx1"/>
              </a:solidFill>
              <a:effectLst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34321" y="171616"/>
            <a:ext cx="390779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0" spc="10" dirty="0" smtClean="0">
                <a:solidFill>
                  <a:srgbClr val="333333"/>
                </a:solidFill>
                <a:latin typeface="Georgia" panose="02040502050405020303" pitchFamily="18" charset="0"/>
              </a:rPr>
              <a:t>LITRARY SURVEY</a:t>
            </a:r>
            <a:endParaRPr lang="en-US" sz="2400" b="1" kern="0" spc="10" dirty="0" smtClean="0">
              <a:solidFill>
                <a:srgbClr val="333333"/>
              </a:solidFill>
              <a:effectLst/>
              <a:latin typeface="Georgia" panose="02040502050405020303" pitchFamily="18" charset="0"/>
              <a:sym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7442" y="1400490"/>
            <a:ext cx="11141571" cy="667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Manual evaluation of teachers’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Effectiveness in e-Learning Experience in Some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Saudi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by students  (AL GHATANI).</a:t>
            </a:r>
            <a:endParaRPr lang="en-US" sz="14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v"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Gestures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and movement recognition of teachers through video captured from a virtual class room environment known as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TeachLive (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Barmaki and Hughes)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v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charset="0"/>
              <a:buChar char="v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How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much attention of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students will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be affected by the decision to produce videos in online educational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setup (</a:t>
            </a:r>
            <a:r>
              <a:rPr lang="en-US" sz="24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Guo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, Kim, Robin)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200" indent="-457200" algn="just">
              <a:buFont typeface="Wingdings" panose="05000000000000000000" charset="0"/>
              <a:buChar char="v"/>
            </a:pPr>
            <a:endParaRPr lang="en-US" sz="2400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charset="0"/>
              <a:buChar char="v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Assessing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the performance of teacher and students’ experience and attentiveness qualitatively (Farhan, Aslam,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Jabbar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, Khalid and Kim )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Char char="v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/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/>
        </p:nvSpPr>
        <p:spPr>
          <a:xfrm>
            <a:off x="-1" y="577963"/>
            <a:ext cx="12074435" cy="9009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effectLst/>
              </a:rPr>
              <a:t>Problem Statement</a:t>
            </a:r>
            <a:endParaRPr lang="en-US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7" name="Content Placeholder 6"/>
          <p:cNvSpPr>
            <a:spLocks noGrp="1"/>
          </p:cNvSpPr>
          <p:nvPr/>
        </p:nvSpPr>
        <p:spPr>
          <a:xfrm>
            <a:off x="1065854" y="1895061"/>
            <a:ext cx="9286461" cy="3583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95000"/>
                  <a:lumOff val="5000"/>
                </a:schemeClr>
              </a:buClr>
              <a:buSzPct val="80000"/>
              <a:buFont typeface="Wingdings 3" panose="05040102010807070707" pitchFamily="18" charset="2"/>
              <a:buChar char=""/>
              <a:defRPr sz="2400" kern="1200" cap="none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95000"/>
                  <a:lumOff val="5000"/>
                </a:schemeClr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95000"/>
                  <a:lumOff val="5000"/>
                </a:schemeClr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95000"/>
                  <a:lumOff val="5000"/>
                </a:schemeClr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95000"/>
                  <a:lumOff val="5000"/>
                </a:schemeClr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000" b="1" dirty="0">
                <a:solidFill>
                  <a:schemeClr val="tx1"/>
                </a:solidFill>
              </a:rPr>
              <a:t>To device a methodology for </a:t>
            </a:r>
            <a:r>
              <a:rPr lang="en-US" sz="3000" b="1" dirty="0">
                <a:solidFill>
                  <a:schemeClr val="tx1"/>
                </a:solidFill>
                <a:highlight>
                  <a:srgbClr val="FFFF00"/>
                </a:highlight>
              </a:rPr>
              <a:t>teacher assessment from video lectures in e-Learning</a:t>
            </a:r>
            <a:r>
              <a:rPr lang="en-US" sz="3000" b="1" dirty="0">
                <a:solidFill>
                  <a:schemeClr val="tx1"/>
                </a:solidFill>
              </a:rPr>
              <a:t> that can enhance teaching performance and student understanding with the measurement and analysis of  </a:t>
            </a:r>
            <a:r>
              <a:rPr lang="en-US" sz="3000" b="1" dirty="0">
                <a:solidFill>
                  <a:schemeClr val="tx1"/>
                </a:solidFill>
              </a:rPr>
              <a:t>visual engagement.</a:t>
            </a:r>
            <a:endParaRPr lang="en-US" sz="3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anvas 38"/>
          <p:cNvGrpSpPr/>
          <p:nvPr/>
        </p:nvGrpSpPr>
        <p:grpSpPr>
          <a:xfrm>
            <a:off x="3090931" y="-231820"/>
            <a:ext cx="8163596" cy="7411464"/>
            <a:chOff x="685800" y="-19368"/>
            <a:chExt cx="5261610" cy="6553835"/>
          </a:xfrm>
        </p:grpSpPr>
        <p:sp>
          <p:nvSpPr>
            <p:cNvPr id="3" name="Rectangle 2"/>
            <p:cNvSpPr/>
            <p:nvPr/>
          </p:nvSpPr>
          <p:spPr>
            <a:xfrm>
              <a:off x="685800" y="-19368"/>
              <a:ext cx="5261610" cy="6553835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685800" y="228601"/>
              <a:ext cx="2171700" cy="68389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DATA COLLECTION </a:t>
              </a:r>
              <a:r>
                <a:rPr lang="en-US" sz="1600" b="1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USING  </a:t>
              </a:r>
              <a:endParaRPr lang="en-US" sz="16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marR="0" algn="ctr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6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VET</a:t>
              </a:r>
              <a:r>
                <a:rPr lang="en-US" sz="14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(Visual Engagement Tool)</a:t>
              </a:r>
              <a:endParaRPr lang="en-US" sz="14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200400" y="2185556"/>
              <a:ext cx="2357913" cy="67004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MANUAL </a:t>
              </a:r>
              <a:r>
                <a:rPr lang="en-US" sz="1400" b="1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EVALUATION BY </a:t>
              </a:r>
              <a:r>
                <a:rPr lang="en-US" sz="14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AN </a:t>
              </a:r>
              <a:r>
                <a:rPr lang="en-US" sz="1400" b="1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OBSERVER AND GROUP OF OBSERVERS </a:t>
              </a:r>
              <a:endPara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685800" y="3200400"/>
              <a:ext cx="2171700" cy="5689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COMPARATIVE ANALYSIS</a:t>
              </a:r>
              <a:endPara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85800" y="5624946"/>
              <a:ext cx="2171700" cy="56896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ANALYSIS REPORT</a:t>
              </a:r>
              <a:endPara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685800" y="1485900"/>
              <a:ext cx="2171700" cy="569595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TRANSFORMATION OF DATA SET AS PER TIME INTERVAL</a:t>
              </a:r>
              <a:endPara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685800" y="4343399"/>
              <a:ext cx="2171700" cy="838201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CO RELATION AND OTHER </a:t>
              </a:r>
              <a:r>
                <a:rPr lang="en-US" sz="1400" b="1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MACHINE LEARNING ALGORITHMS</a:t>
              </a:r>
              <a:endPara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1600200" y="2057400"/>
              <a:ext cx="228600" cy="1143000"/>
            </a:xfrm>
            <a:prstGeom prst="downArrow">
              <a:avLst>
                <a:gd name="adj1" fmla="val 50000"/>
                <a:gd name="adj2" fmla="val 125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>
              <a:off x="1600200" y="914400"/>
              <a:ext cx="228600" cy="57150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1600200" y="3771900"/>
              <a:ext cx="228600" cy="571500"/>
            </a:xfrm>
            <a:prstGeom prst="downArrow">
              <a:avLst>
                <a:gd name="adj1" fmla="val 50000"/>
                <a:gd name="adj2" fmla="val 625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>
              <a:off x="1600200" y="5181600"/>
              <a:ext cx="228600" cy="457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</a:ln>
          </p:spPr>
          <p:txBody>
            <a:bodyPr rot="0" vert="eaVert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 rot="10800000">
              <a:off x="2284730" y="2524125"/>
              <a:ext cx="914400" cy="675640"/>
            </a:xfrm>
            <a:custGeom>
              <a:avLst/>
              <a:gdLst>
                <a:gd name="G0" fmla="+- 12692 0 0"/>
                <a:gd name="G1" fmla="+- 18514 0 0"/>
                <a:gd name="G2" fmla="+- 7200 0 0"/>
                <a:gd name="G3" fmla="*/ 12692 1 2"/>
                <a:gd name="G4" fmla="+- G3 10800 0"/>
                <a:gd name="G5" fmla="+- 21600 12692 18514"/>
                <a:gd name="G6" fmla="+- 18514 7200 0"/>
                <a:gd name="G7" fmla="*/ G6 1 2"/>
                <a:gd name="G8" fmla="*/ 18514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8514 1 2"/>
                <a:gd name="G15" fmla="+- G5 0 G4"/>
                <a:gd name="G16" fmla="+- G0 0 G4"/>
                <a:gd name="G17" fmla="*/ G2 G15 G16"/>
                <a:gd name="T0" fmla="*/ 17146 w 21600"/>
                <a:gd name="T1" fmla="*/ 0 h 21600"/>
                <a:gd name="T2" fmla="*/ 12692 w 21600"/>
                <a:gd name="T3" fmla="*/ 7200 h 21600"/>
                <a:gd name="T4" fmla="*/ 0 w 21600"/>
                <a:gd name="T5" fmla="*/ 20004 h 21600"/>
                <a:gd name="T6" fmla="*/ 9257 w 21600"/>
                <a:gd name="T7" fmla="*/ 21600 h 21600"/>
                <a:gd name="T8" fmla="*/ 18514 w 21600"/>
                <a:gd name="T9" fmla="*/ 15000 h 21600"/>
                <a:gd name="T10" fmla="*/ 21600 w 21600"/>
                <a:gd name="T11" fmla="*/ 7200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146" y="0"/>
                  </a:moveTo>
                  <a:lnTo>
                    <a:pt x="12692" y="7200"/>
                  </a:lnTo>
                  <a:lnTo>
                    <a:pt x="15778" y="7200"/>
                  </a:lnTo>
                  <a:lnTo>
                    <a:pt x="15778" y="18408"/>
                  </a:lnTo>
                  <a:lnTo>
                    <a:pt x="0" y="18408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5" name="AutoShape 15"/>
            <p:cNvSpPr>
              <a:spLocks noChangeArrowheads="1"/>
            </p:cNvSpPr>
            <p:nvPr/>
          </p:nvSpPr>
          <p:spPr bwMode="auto">
            <a:xfrm>
              <a:off x="2857500" y="2857500"/>
              <a:ext cx="914400" cy="800100"/>
            </a:xfrm>
            <a:custGeom>
              <a:avLst/>
              <a:gdLst>
                <a:gd name="G0" fmla="+- 8843 0 0"/>
                <a:gd name="G1" fmla="+- 16440 0 0"/>
                <a:gd name="G2" fmla="+- 6171 0 0"/>
                <a:gd name="G3" fmla="*/ 8843 1 2"/>
                <a:gd name="G4" fmla="+- G3 10800 0"/>
                <a:gd name="G5" fmla="+- 21600 8843 16440"/>
                <a:gd name="G6" fmla="+- 16440 6171 0"/>
                <a:gd name="G7" fmla="*/ G6 1 2"/>
                <a:gd name="G8" fmla="*/ 16440 2 1"/>
                <a:gd name="G9" fmla="+- G8 0 21600"/>
                <a:gd name="G10" fmla="+- G5 0 G4"/>
                <a:gd name="G11" fmla="+- 8843 0 G4"/>
                <a:gd name="G12" fmla="*/ G2 G10 G11"/>
                <a:gd name="T0" fmla="*/ 15222 w 21600"/>
                <a:gd name="T1" fmla="*/ 0 h 21600"/>
                <a:gd name="T2" fmla="*/ 8843 w 21600"/>
                <a:gd name="T3" fmla="*/ 6171 h 21600"/>
                <a:gd name="T4" fmla="*/ 6171 w 21600"/>
                <a:gd name="T5" fmla="*/ 8843 h 21600"/>
                <a:gd name="T6" fmla="*/ 0 w 21600"/>
                <a:gd name="T7" fmla="*/ 15222 h 21600"/>
                <a:gd name="T8" fmla="*/ 6171 w 21600"/>
                <a:gd name="T9" fmla="*/ 21600 h 21600"/>
                <a:gd name="T10" fmla="*/ 11306 w 21600"/>
                <a:gd name="T11" fmla="*/ 16440 h 21600"/>
                <a:gd name="T12" fmla="*/ 16440 w 21600"/>
                <a:gd name="T13" fmla="*/ 11306 h 21600"/>
                <a:gd name="T14" fmla="*/ 21600 w 21600"/>
                <a:gd name="T15" fmla="*/ 6171 h 21600"/>
                <a:gd name="T16" fmla="*/ 17694720 60000 65536"/>
                <a:gd name="T17" fmla="*/ 11796480 60000 65536"/>
                <a:gd name="T18" fmla="*/ 17694720 60000 65536"/>
                <a:gd name="T19" fmla="*/ 11796480 60000 65536"/>
                <a:gd name="T20" fmla="*/ 5898240 60000 65536"/>
                <a:gd name="T21" fmla="*/ 5898240 60000 65536"/>
                <a:gd name="T22" fmla="*/ 0 60000 65536"/>
                <a:gd name="T23" fmla="*/ 0 60000 65536"/>
                <a:gd name="T24" fmla="*/ G12 w 21600"/>
                <a:gd name="T25" fmla="*/ G5 h 21600"/>
                <a:gd name="T26" fmla="*/ G1 w 21600"/>
                <a:gd name="T27" fmla="*/ G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15222" y="0"/>
                  </a:moveTo>
                  <a:lnTo>
                    <a:pt x="8843" y="6171"/>
                  </a:lnTo>
                  <a:lnTo>
                    <a:pt x="14003" y="6171"/>
                  </a:lnTo>
                  <a:lnTo>
                    <a:pt x="14003" y="14003"/>
                  </a:lnTo>
                  <a:lnTo>
                    <a:pt x="6171" y="14003"/>
                  </a:lnTo>
                  <a:lnTo>
                    <a:pt x="6171" y="8843"/>
                  </a:lnTo>
                  <a:lnTo>
                    <a:pt x="0" y="15222"/>
                  </a:lnTo>
                  <a:lnTo>
                    <a:pt x="6171" y="21600"/>
                  </a:lnTo>
                  <a:lnTo>
                    <a:pt x="6171" y="16440"/>
                  </a:lnTo>
                  <a:lnTo>
                    <a:pt x="16440" y="16440"/>
                  </a:lnTo>
                  <a:lnTo>
                    <a:pt x="16440" y="6171"/>
                  </a:lnTo>
                  <a:lnTo>
                    <a:pt x="21600" y="61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miter lim="800000"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 rot="5400000">
            <a:off x="-691745" y="2984668"/>
            <a:ext cx="40607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Methodology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57145" y="62865"/>
            <a:ext cx="7699375" cy="6831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Input:  Video lecture file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Output: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Visual engagement Score and Corresponding level in data set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1. 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Begin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Start Video file playing routine 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3. Extract a single frame from the video file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4. Convert the frame to multi-scale image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5. Detect a face from the image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6.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face detected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face-score = 1 </a:t>
            </a: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else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0 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7. 	Crop the area of face and copy image	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8. 	Detection of eye from multi-scale image of face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9. 	Crop and copy each image of detected eye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10.	Detect number of eyes 1 or 2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11.	Append number of eyes in data set 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12. 	Calculate eye score as detected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13. 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eye open then score = 1 else score =0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14.	 Append calculated eye close or open eye score to dataset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15. 	Calculate score of visual engagement from data 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16.	 Append score of  Visual engagement to dataset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17. 	Calculate PFPS and append in dataset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18. 	Append Visual Engagement Level in the data set.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19. 	Time stamp relevant to each record is appended to the dataset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20. 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More frames present in video file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Then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21. </a:t>
            </a:r>
            <a:r>
              <a:rPr lang="en-US" sz="12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Goto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Step 2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22.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End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 rot="5400000">
            <a:off x="-832485" y="2983230"/>
            <a:ext cx="4411345" cy="1342390"/>
          </a:xfrm>
          <a:prstGeom prst="rect">
            <a:avLst/>
          </a:prstGeom>
          <a:noFill/>
        </p:spPr>
        <p:txBody>
          <a:bodyPr wrap="none" lIns="91440" tIns="45720" rIns="91440" bIns="45720">
            <a:no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ALGORITHM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346200" y="256540"/>
            <a:ext cx="83032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b="1" dirty="0">
                <a:effectLst/>
                <a:sym typeface="+mn-ea"/>
              </a:rPr>
              <a:t>VET </a:t>
            </a:r>
            <a:r>
              <a:rPr lang="en-US" sz="2000" b="1" dirty="0">
                <a:effectLst/>
                <a:sym typeface="+mn-ea"/>
              </a:rPr>
              <a:t>(Visual Engagement Tool)</a:t>
            </a:r>
            <a:r>
              <a:rPr lang="en-US" sz="2800" b="1" dirty="0">
                <a:effectLst/>
                <a:sym typeface="+mn-ea"/>
              </a:rPr>
              <a:t> SCORING IN DATA SET</a:t>
            </a:r>
            <a:endParaRPr lang="en-US" sz="2800" b="1" dirty="0">
              <a:effectLst/>
              <a:sym typeface="+mn-ea"/>
            </a:endParaRPr>
          </a:p>
        </p:txBody>
      </p:sp>
      <p:pic>
        <p:nvPicPr>
          <p:cNvPr id="5" name="Picture 4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2570" y="1479550"/>
            <a:ext cx="7970520" cy="49987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  <a:fontScheme name="Slice">
    <a:majorFont>
      <a:latin typeface="Century Gothic"/>
      <a:ea typeface=""/>
      <a:cs typeface=""/>
      <a:font script="Jpan" typeface="メイリオ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inorFont>
  </a:fontScheme>
  <a:fmtScheme name="Slice">
    <a:fillStyleLst>
      <a:solidFill>
        <a:schemeClr val="phClr"/>
      </a:solidFill>
      <a:gradFill rotWithShape="1">
        <a:gsLst>
          <a:gs pos="0">
            <a:schemeClr val="phClr">
              <a:tint val="62000"/>
              <a:hueMod val="94000"/>
              <a:satMod val="140000"/>
              <a:lumMod val="110000"/>
            </a:schemeClr>
          </a:gs>
          <a:gs pos="100000">
            <a:schemeClr val="phClr">
              <a:tint val="84000"/>
              <a:satMod val="16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hueMod val="94000"/>
              <a:satMod val="130000"/>
              <a:lumMod val="128000"/>
            </a:schemeClr>
          </a:gs>
          <a:gs pos="100000">
            <a:schemeClr val="phClr">
              <a:shade val="94000"/>
              <a:lumMod val="88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>
            <a:tint val="76000"/>
            <a:alpha val="60000"/>
            <a:hueMod val="94000"/>
          </a:schemeClr>
        </a:solidFill>
        <a:prstDash val="solid"/>
      </a:ln>
      <a:ln w="15875" cap="rnd" cmpd="sng" algn="ctr">
        <a:solidFill>
          <a:schemeClr val="phClr">
            <a:hueMod val="94000"/>
          </a:schemeClr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25400" dist="12700" dir="13500000">
            <a:srgbClr val="000000">
              <a:alpha val="4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a:effectStyle>
    </a:effectStyleLst>
    <a:bgFillStyleLst>
      <a:solidFill>
        <a:schemeClr val="phClr"/>
      </a:solidFill>
      <a:gradFill rotWithShape="1">
        <a:gsLst>
          <a:gs pos="10000">
            <a:schemeClr val="phClr">
              <a:tint val="97000"/>
              <a:hueMod val="92000"/>
              <a:satMod val="169000"/>
              <a:lumMod val="164000"/>
            </a:schemeClr>
          </a:gs>
          <a:gs pos="100000">
            <a:schemeClr val="phClr">
              <a:shade val="96000"/>
              <a:satMod val="120000"/>
              <a:lumMod val="90000"/>
            </a:schemeClr>
          </a:gs>
        </a:gsLst>
        <a:lin ang="6120000" scaled="1"/>
      </a:gradFill>
      <a:gradFill rotWithShape="1">
        <a:gsLst>
          <a:gs pos="0">
            <a:schemeClr val="phClr">
              <a:tint val="97000"/>
              <a:hueMod val="92000"/>
              <a:satMod val="169000"/>
              <a:lumMod val="164000"/>
            </a:schemeClr>
          </a:gs>
          <a:gs pos="100000">
            <a:schemeClr val="phClr">
              <a:shade val="96000"/>
              <a:satMod val="120000"/>
              <a:lumMod val="90000"/>
            </a:schemeClr>
          </a:gs>
        </a:gsLst>
        <a:path path="circle">
          <a:fillToRect b="10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  <a:fontScheme name="Slice">
    <a:majorFont>
      <a:latin typeface="Century Gothic"/>
      <a:ea typeface=""/>
      <a:cs typeface=""/>
      <a:font script="Jpan" typeface="メイリオ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メイリオ"/>
      <a:font script="Hang" typeface="HY중고딕"/>
      <a:font script="Hans" typeface="幼圆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inorFont>
  </a:fontScheme>
  <a:fmtScheme name="Slice">
    <a:fillStyleLst>
      <a:solidFill>
        <a:schemeClr val="phClr"/>
      </a:solidFill>
      <a:gradFill rotWithShape="1">
        <a:gsLst>
          <a:gs pos="0">
            <a:schemeClr val="phClr">
              <a:tint val="62000"/>
              <a:hueMod val="94000"/>
              <a:satMod val="140000"/>
              <a:lumMod val="110000"/>
            </a:schemeClr>
          </a:gs>
          <a:gs pos="100000">
            <a:schemeClr val="phClr">
              <a:tint val="84000"/>
              <a:satMod val="16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hueMod val="94000"/>
              <a:satMod val="130000"/>
              <a:lumMod val="128000"/>
            </a:schemeClr>
          </a:gs>
          <a:gs pos="100000">
            <a:schemeClr val="phClr">
              <a:shade val="94000"/>
              <a:lumMod val="88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>
            <a:tint val="76000"/>
            <a:alpha val="60000"/>
            <a:hueMod val="94000"/>
          </a:schemeClr>
        </a:solidFill>
        <a:prstDash val="solid"/>
      </a:ln>
      <a:ln w="15875" cap="rnd" cmpd="sng" algn="ctr">
        <a:solidFill>
          <a:schemeClr val="phClr">
            <a:hueMod val="94000"/>
          </a:schemeClr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innerShdw blurRad="25400" dist="12700" dir="13500000">
            <a:srgbClr val="000000">
              <a:alpha val="45000"/>
            </a:srgbClr>
          </a:innerShdw>
        </a:effectLst>
      </a:effectStyle>
      <a:effectStyle>
        <a:effectLst>
          <a:outerShdw blurRad="50800" dist="38100" dir="5400000" rotWithShape="0">
            <a:srgbClr val="000000">
              <a:alpha val="46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 prstMaterial="plastic">
          <a:bevelT w="25400" h="25400"/>
        </a:sp3d>
      </a:effectStyle>
    </a:effectStyleLst>
    <a:bgFillStyleLst>
      <a:solidFill>
        <a:schemeClr val="phClr"/>
      </a:solidFill>
      <a:gradFill rotWithShape="1">
        <a:gsLst>
          <a:gs pos="10000">
            <a:schemeClr val="phClr">
              <a:tint val="97000"/>
              <a:hueMod val="92000"/>
              <a:satMod val="169000"/>
              <a:lumMod val="164000"/>
            </a:schemeClr>
          </a:gs>
          <a:gs pos="100000">
            <a:schemeClr val="phClr">
              <a:shade val="96000"/>
              <a:satMod val="120000"/>
              <a:lumMod val="90000"/>
            </a:schemeClr>
          </a:gs>
        </a:gsLst>
        <a:lin ang="6120000" scaled="1"/>
      </a:gradFill>
      <a:gradFill rotWithShape="1">
        <a:gsLst>
          <a:gs pos="0">
            <a:schemeClr val="phClr">
              <a:tint val="97000"/>
              <a:hueMod val="92000"/>
              <a:satMod val="169000"/>
              <a:lumMod val="164000"/>
            </a:schemeClr>
          </a:gs>
          <a:gs pos="100000">
            <a:schemeClr val="phClr">
              <a:shade val="96000"/>
              <a:satMod val="120000"/>
              <a:lumMod val="90000"/>
            </a:schemeClr>
          </a:gs>
        </a:gsLst>
        <a:path path="circle">
          <a:fillToRect b="10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6698</Words>
  <Application>WPS Presentation</Application>
  <PresentationFormat>Widescreen</PresentationFormat>
  <Paragraphs>1333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SimSun</vt:lpstr>
      <vt:lpstr>Wingdings</vt:lpstr>
      <vt:lpstr>Times New Roman</vt:lpstr>
      <vt:lpstr>Calibri</vt:lpstr>
      <vt:lpstr>Georgia</vt:lpstr>
      <vt:lpstr>Wingdings 3</vt:lpstr>
      <vt:lpstr>Symbol</vt:lpstr>
      <vt:lpstr>Microsoft YaHei</vt:lpstr>
      <vt:lpstr>Arial Unicode MS</vt:lpstr>
      <vt:lpstr>Century Gothic</vt:lpstr>
      <vt:lpstr>Wingdings 2</vt:lpstr>
      <vt:lpstr>Wingdings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TAYYAB</dc:creator>
  <cp:lastModifiedBy>I T ZONE</cp:lastModifiedBy>
  <cp:revision>82</cp:revision>
  <dcterms:created xsi:type="dcterms:W3CDTF">2019-06-18T14:14:00Z</dcterms:created>
  <dcterms:modified xsi:type="dcterms:W3CDTF">2023-11-27T06:39:31Z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B0A65171E3BF405A85B8B0781550F95F_13</vt:lpwstr>
  </property>
  <property fmtid="{D5CDD505-2E9C-101B-9397-08002B2CF9AE}" pid="3" name="KSOProductBuildVer">
    <vt:lpwstr>1033-12.2.0.13306</vt:lpwstr>
  </property>
</Properties>
</file>